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0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classroom.thenational.academy/lessons/images-in-the-media-cdk32r?activity=video&amp;step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0833" y="228599"/>
            <a:ext cx="9656683" cy="6196263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endParaRPr lang="en-US" altLang="en-US" sz="1200" cap="none" dirty="0">
              <a:solidFill>
                <a:schemeClr val="tx1"/>
              </a:solidFill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en-US" altLang="en-US" sz="4000" b="1" cap="none" dirty="0" smtClean="0">
                <a:solidFill>
                  <a:schemeClr val="tx1"/>
                </a:solidFill>
                <a:latin typeface="inherit"/>
              </a:rPr>
              <a:t>PHSE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endParaRPr lang="en-US" altLang="en-US" sz="4000" b="1" cap="none" dirty="0" smtClean="0">
              <a:solidFill>
                <a:schemeClr val="tx1"/>
              </a:solidFill>
              <a:latin typeface="inherit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en-US" altLang="en-US" sz="4000" b="1" cap="none" dirty="0" smtClean="0">
                <a:solidFill>
                  <a:schemeClr val="tx1"/>
                </a:solidFill>
                <a:latin typeface="inherit"/>
              </a:rPr>
              <a:t>Altered Images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endParaRPr lang="en-US" altLang="en-US" b="1" cap="none" dirty="0" smtClean="0">
              <a:solidFill>
                <a:schemeClr val="tx1"/>
              </a:solidFill>
              <a:latin typeface="inherit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endParaRPr lang="en-US" altLang="en-US" b="1" cap="none" dirty="0" smtClean="0">
              <a:solidFill>
                <a:schemeClr val="tx1"/>
              </a:solidFill>
              <a:latin typeface="inherit"/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Remember that today’s lesson is all linked to Children’s mental health week. Read through the next few slides carefully. </a:t>
            </a:r>
            <a:endParaRPr lang="en-GB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36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0833" y="228599"/>
            <a:ext cx="9656683" cy="6196263"/>
          </a:xfrm>
        </p:spPr>
        <p:txBody>
          <a:bodyPr>
            <a:normAutofit fontScale="92500"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endParaRPr lang="en-US" altLang="en-US" sz="1200" cap="none" dirty="0">
              <a:solidFill>
                <a:schemeClr val="tx1"/>
              </a:solidFill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en-US" altLang="en-US" sz="4000" b="1" cap="none" dirty="0" smtClean="0">
                <a:solidFill>
                  <a:schemeClr val="tx1"/>
                </a:solidFill>
                <a:latin typeface="inherit"/>
              </a:rPr>
              <a:t>PHSE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endParaRPr lang="en-US" altLang="en-US" sz="4000" b="1" cap="none" dirty="0" smtClean="0">
              <a:solidFill>
                <a:schemeClr val="tx1"/>
              </a:solidFill>
              <a:latin typeface="inherit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en-US" altLang="en-US" sz="4000" b="1" cap="none" dirty="0" smtClean="0">
                <a:solidFill>
                  <a:schemeClr val="tx1"/>
                </a:solidFill>
                <a:latin typeface="inherit"/>
              </a:rPr>
              <a:t>Altered Images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endParaRPr lang="en-US" altLang="en-US" b="1" cap="none" dirty="0" smtClean="0">
              <a:solidFill>
                <a:schemeClr val="tx1"/>
              </a:solidFill>
              <a:latin typeface="inherit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endParaRPr lang="en-US" altLang="en-US" b="1" cap="none" dirty="0" smtClean="0">
              <a:solidFill>
                <a:schemeClr val="tx1"/>
              </a:solidFill>
              <a:latin typeface="inherit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en-US" altLang="en-US" b="1" cap="none" dirty="0" smtClean="0">
                <a:solidFill>
                  <a:schemeClr val="tx1"/>
                </a:solidFill>
                <a:latin typeface="inherit"/>
              </a:rPr>
              <a:t>This is one of </a:t>
            </a:r>
            <a:r>
              <a:rPr lang="en-US" altLang="en-US" b="1" cap="none" dirty="0">
                <a:solidFill>
                  <a:schemeClr val="tx1"/>
                </a:solidFill>
                <a:latin typeface="inherit"/>
              </a:rPr>
              <a:t>the famous </a:t>
            </a:r>
            <a:endParaRPr lang="en-US" altLang="en-US" b="1" cap="none" dirty="0" smtClean="0">
              <a:solidFill>
                <a:schemeClr val="tx1"/>
              </a:solidFill>
              <a:latin typeface="inherit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en-US" altLang="en-US" b="1" cap="none" dirty="0" smtClean="0">
                <a:solidFill>
                  <a:schemeClr val="tx1"/>
                </a:solidFill>
                <a:latin typeface="inherit"/>
              </a:rPr>
              <a:t>fake </a:t>
            </a:r>
            <a:r>
              <a:rPr lang="en-US" altLang="en-US" b="1" cap="none" dirty="0" err="1">
                <a:solidFill>
                  <a:schemeClr val="tx1"/>
                </a:solidFill>
                <a:latin typeface="inherit"/>
              </a:rPr>
              <a:t>Cottingley</a:t>
            </a:r>
            <a:r>
              <a:rPr lang="en-US" altLang="en-US" b="1" cap="none" dirty="0">
                <a:solidFill>
                  <a:schemeClr val="tx1"/>
                </a:solidFill>
                <a:latin typeface="inherit"/>
              </a:rPr>
              <a:t> Fairies </a:t>
            </a:r>
            <a:endParaRPr lang="en-US" altLang="en-US" b="1" cap="none" dirty="0" smtClean="0">
              <a:solidFill>
                <a:schemeClr val="tx1"/>
              </a:solidFill>
              <a:latin typeface="inherit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en-US" altLang="en-US" b="1" cap="none" dirty="0" smtClean="0">
                <a:solidFill>
                  <a:schemeClr val="tx1"/>
                </a:solidFill>
                <a:latin typeface="inherit"/>
              </a:rPr>
              <a:t>photographs.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endParaRPr lang="en-US" altLang="en-US" b="1" cap="none" dirty="0" smtClean="0">
              <a:solidFill>
                <a:schemeClr val="tx1"/>
              </a:solidFill>
              <a:latin typeface="inherit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endParaRPr lang="en-US" altLang="en-US" b="1" cap="none" dirty="0" smtClean="0">
              <a:solidFill>
                <a:schemeClr val="tx1"/>
              </a:solidFill>
              <a:latin typeface="inherit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en-US" altLang="en-US" cap="none" dirty="0" smtClean="0">
                <a:solidFill>
                  <a:schemeClr val="tx1"/>
                </a:solidFill>
                <a:latin typeface="ReithSans"/>
              </a:rPr>
              <a:t>These </a:t>
            </a:r>
            <a:r>
              <a:rPr lang="en-US" altLang="en-US" cap="none" dirty="0">
                <a:solidFill>
                  <a:schemeClr val="tx1"/>
                </a:solidFill>
                <a:latin typeface="ReithSans"/>
              </a:rPr>
              <a:t>pictures were taken in 1917 by 16-year-old Elsie Wright and her nine-year-old cousin Frances Griffiths in the village of </a:t>
            </a:r>
            <a:r>
              <a:rPr lang="en-US" altLang="en-US" cap="none" dirty="0" err="1">
                <a:solidFill>
                  <a:schemeClr val="tx1"/>
                </a:solidFill>
                <a:latin typeface="ReithSans"/>
              </a:rPr>
              <a:t>Cottingley</a:t>
            </a:r>
            <a:r>
              <a:rPr lang="en-US" altLang="en-US" cap="none" dirty="0">
                <a:solidFill>
                  <a:schemeClr val="tx1"/>
                </a:solidFill>
                <a:latin typeface="ReithSans"/>
              </a:rPr>
              <a:t>, near Bingley in Yorkshire</a:t>
            </a:r>
            <a:r>
              <a:rPr lang="en-US" altLang="en-US" cap="none" dirty="0" smtClean="0">
                <a:solidFill>
                  <a:schemeClr val="tx1"/>
                </a:solidFill>
                <a:latin typeface="ReithSans"/>
              </a:rPr>
              <a:t>.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en-US" altLang="en-US" cap="none" dirty="0" smtClean="0">
                <a:solidFill>
                  <a:schemeClr val="tx1"/>
                </a:solidFill>
                <a:latin typeface="ReithSans"/>
              </a:rPr>
              <a:t>People at the time thought these photos proved that fairies are real.</a:t>
            </a:r>
            <a:endParaRPr lang="en-US" altLang="en-US" cap="none" dirty="0">
              <a:solidFill>
                <a:schemeClr val="tx1"/>
              </a:solidFill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en-US" altLang="en-US" cap="none" dirty="0">
                <a:solidFill>
                  <a:schemeClr val="tx1"/>
                </a:solidFill>
                <a:latin typeface="ReithSans"/>
              </a:rPr>
              <a:t>The hoax fooled many people including Sherlock Holmes author Sir Arthur Conan Doyle</a:t>
            </a:r>
            <a:r>
              <a:rPr lang="en-US" altLang="en-US" cap="none" dirty="0" smtClean="0">
                <a:solidFill>
                  <a:schemeClr val="tx1"/>
                </a:solidFill>
                <a:latin typeface="ReithSans"/>
              </a:rPr>
              <a:t>.  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en-US" altLang="en-US" cap="none" dirty="0" smtClean="0">
                <a:solidFill>
                  <a:schemeClr val="tx1"/>
                </a:solidFill>
                <a:latin typeface="ReithSans"/>
              </a:rPr>
              <a:t>Just two </a:t>
            </a:r>
            <a:r>
              <a:rPr lang="en-US" altLang="en-US" cap="none" smtClean="0">
                <a:solidFill>
                  <a:schemeClr val="tx1"/>
                </a:solidFill>
                <a:latin typeface="ReithSans"/>
              </a:rPr>
              <a:t>of these </a:t>
            </a:r>
            <a:r>
              <a:rPr lang="en-US" altLang="en-US" cap="none" dirty="0" smtClean="0">
                <a:solidFill>
                  <a:schemeClr val="tx1"/>
                </a:solidFill>
                <a:latin typeface="ReithSans"/>
              </a:rPr>
              <a:t>old photos sold in 2019 for £20,000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endParaRPr lang="en-US" altLang="en-US" cap="none" dirty="0" smtClean="0">
              <a:solidFill>
                <a:schemeClr val="tx1"/>
              </a:solidFill>
              <a:latin typeface="ReithSans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en-US" altLang="en-US" cap="none" dirty="0" smtClean="0">
                <a:solidFill>
                  <a:schemeClr val="tx1"/>
                </a:solidFill>
                <a:latin typeface="ReithSans"/>
              </a:rPr>
              <a:t>These girls wanted to fool the experts but WE wouldn’t fall for that today, WOULD WE?</a:t>
            </a:r>
            <a:endParaRPr lang="en-US" altLang="en-US" cap="none" dirty="0">
              <a:solidFill>
                <a:schemeClr val="tx1"/>
              </a:solidFill>
              <a:latin typeface="ReithSans"/>
            </a:endParaRPr>
          </a:p>
          <a:p>
            <a:endParaRPr lang="en-GB" dirty="0" smtClean="0"/>
          </a:p>
        </p:txBody>
      </p:sp>
      <p:pic>
        <p:nvPicPr>
          <p:cNvPr id="4" name="Picture 2" descr="Detail of Fairy with a pos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983" y="605854"/>
            <a:ext cx="4362786" cy="290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63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0045" y="613458"/>
            <a:ext cx="8791575" cy="1010805"/>
          </a:xfrm>
        </p:spPr>
        <p:txBody>
          <a:bodyPr/>
          <a:lstStyle/>
          <a:p>
            <a:r>
              <a:rPr lang="en-GB" dirty="0" smtClean="0"/>
              <a:t>Images in the media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0044" y="1838792"/>
            <a:ext cx="8791575" cy="4326098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Today’s lesson is about Images in the media and why companies use tools to edit and change photos. 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8685" r="8394"/>
          <a:stretch/>
        </p:blipFill>
        <p:spPr>
          <a:xfrm>
            <a:off x="3441032" y="2855495"/>
            <a:ext cx="4872789" cy="376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95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835" y="1852863"/>
            <a:ext cx="9962649" cy="4704348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tx1"/>
                </a:solidFill>
              </a:rPr>
              <a:t>A </a:t>
            </a:r>
            <a:r>
              <a:rPr lang="en-GB" b="1" dirty="0">
                <a:solidFill>
                  <a:schemeClr val="tx1"/>
                </a:solidFill>
              </a:rPr>
              <a:t>picture</a:t>
            </a:r>
            <a:r>
              <a:rPr lang="en-GB" dirty="0">
                <a:solidFill>
                  <a:schemeClr val="tx1"/>
                </a:solidFill>
              </a:rPr>
              <a:t> is a great way to convey your message quickly to an audience without them reading through a lot of text. </a:t>
            </a:r>
            <a:r>
              <a:rPr lang="en-GB" b="1" dirty="0">
                <a:solidFill>
                  <a:schemeClr val="tx1"/>
                </a:solidFill>
              </a:rPr>
              <a:t>Images</a:t>
            </a:r>
            <a:r>
              <a:rPr lang="en-GB" dirty="0">
                <a:solidFill>
                  <a:schemeClr val="tx1"/>
                </a:solidFill>
              </a:rPr>
              <a:t> can be easily shared by other people, which means your story will be seen be a larger audience. </a:t>
            </a:r>
          </a:p>
          <a:p>
            <a:r>
              <a:rPr lang="en-GB" sz="3400" dirty="0">
                <a:solidFill>
                  <a:schemeClr val="tx1"/>
                </a:solidFill>
              </a:rPr>
              <a:t>But is that image the truth?</a:t>
            </a:r>
          </a:p>
          <a:p>
            <a:r>
              <a:rPr lang="en-GB" dirty="0">
                <a:solidFill>
                  <a:schemeClr val="tx1"/>
                </a:solidFill>
              </a:rPr>
              <a:t>Start Watching the following online lesson (the first few minutes are a warm up)</a:t>
            </a:r>
          </a:p>
          <a:p>
            <a:r>
              <a:rPr lang="en-GB" dirty="0">
                <a:solidFill>
                  <a:schemeClr val="tx1"/>
                </a:solidFill>
              </a:rPr>
              <a:t>Click on the link </a:t>
            </a:r>
            <a:r>
              <a:rPr lang="en-GB" dirty="0" smtClean="0">
                <a:solidFill>
                  <a:schemeClr val="tx1"/>
                </a:solidFill>
              </a:rPr>
              <a:t>below and follow what it is asking you </a:t>
            </a:r>
            <a:r>
              <a:rPr lang="en-GB" dirty="0">
                <a:solidFill>
                  <a:schemeClr val="tx1"/>
                </a:solidFill>
              </a:rPr>
              <a:t>:-</a:t>
            </a:r>
          </a:p>
          <a:p>
            <a:r>
              <a:rPr lang="en-GB" dirty="0" smtClean="0">
                <a:solidFill>
                  <a:schemeClr val="tx1"/>
                </a:solidFill>
                <a:hlinkClick r:id="rId2"/>
              </a:rPr>
              <a:t>Images in the Media Lesson (Click Here)</a:t>
            </a:r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At the end of the lesson you will write a postcard to some one you know telling them  they are great - just the way they </a:t>
            </a:r>
            <a:r>
              <a:rPr lang="en-GB" dirty="0" smtClean="0">
                <a:solidFill>
                  <a:schemeClr val="tx1"/>
                </a:solidFill>
              </a:rPr>
              <a:t>are. See if you can do this In only 25 words as a bonus challenge!</a:t>
            </a:r>
            <a:endParaRPr lang="en-GB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524" y="57234"/>
            <a:ext cx="3252561" cy="17956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4983" y="57234"/>
            <a:ext cx="3287206" cy="179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294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3443</TotalTime>
  <Words>146</Words>
  <Application>Microsoft Office PowerPoint</Application>
  <PresentationFormat>Widescreen</PresentationFormat>
  <Paragraphs>33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inherit</vt:lpstr>
      <vt:lpstr>ReithSans</vt:lpstr>
      <vt:lpstr>Trebuchet MS</vt:lpstr>
      <vt:lpstr>Tw Cen MT</vt:lpstr>
      <vt:lpstr>Circuit</vt:lpstr>
      <vt:lpstr>PowerPoint Presentation</vt:lpstr>
      <vt:lpstr>PowerPoint Presentation</vt:lpstr>
      <vt:lpstr>Images in the media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PHSE Images in the media</dc:title>
  <dc:creator>Margaret Urch</dc:creator>
  <cp:lastModifiedBy>Richard March</cp:lastModifiedBy>
  <cp:revision>20</cp:revision>
  <dcterms:created xsi:type="dcterms:W3CDTF">2021-01-29T09:30:35Z</dcterms:created>
  <dcterms:modified xsi:type="dcterms:W3CDTF">2021-02-01T07:57:32Z</dcterms:modified>
</cp:coreProperties>
</file>