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EA5CC8D-5615-43A5-817C-498E9D63F5CA}" type="datetimeFigureOut">
              <a:rPr lang="en-GB" smtClean="0"/>
              <a:t>27/01/2021</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7A06A129-3890-477E-B2A4-32A5DB3E650F}" type="slidenum">
              <a:rPr lang="en-GB" smtClean="0"/>
              <a:t>‹#›</a:t>
            </a:fld>
            <a:endParaRPr lang="en-GB"/>
          </a:p>
        </p:txBody>
      </p:sp>
    </p:spTree>
    <p:extLst>
      <p:ext uri="{BB962C8B-B14F-4D97-AF65-F5344CB8AC3E}">
        <p14:creationId xmlns:p14="http://schemas.microsoft.com/office/powerpoint/2010/main" val="90378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5CC8D-5615-43A5-817C-498E9D63F5CA}"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06A129-3890-477E-B2A4-32A5DB3E650F}" type="slidenum">
              <a:rPr lang="en-GB" smtClean="0"/>
              <a:t>‹#›</a:t>
            </a:fld>
            <a:endParaRPr lang="en-GB"/>
          </a:p>
        </p:txBody>
      </p:sp>
    </p:spTree>
    <p:extLst>
      <p:ext uri="{BB962C8B-B14F-4D97-AF65-F5344CB8AC3E}">
        <p14:creationId xmlns:p14="http://schemas.microsoft.com/office/powerpoint/2010/main" val="38136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EA5CC8D-5615-43A5-817C-498E9D63F5CA}" type="datetimeFigureOut">
              <a:rPr lang="en-GB" smtClean="0"/>
              <a:t>27/01/2021</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7A06A129-3890-477E-B2A4-32A5DB3E650F}" type="slidenum">
              <a:rPr lang="en-GB" smtClean="0"/>
              <a:t>‹#›</a:t>
            </a:fld>
            <a:endParaRPr lang="en-GB"/>
          </a:p>
        </p:txBody>
      </p:sp>
    </p:spTree>
    <p:extLst>
      <p:ext uri="{BB962C8B-B14F-4D97-AF65-F5344CB8AC3E}">
        <p14:creationId xmlns:p14="http://schemas.microsoft.com/office/powerpoint/2010/main" val="2280953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EA5CC8D-5615-43A5-817C-498E9D63F5CA}" type="datetimeFigureOut">
              <a:rPr lang="en-GB" smtClean="0"/>
              <a:t>27/01/2021</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7A06A129-3890-477E-B2A4-32A5DB3E650F}"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25560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EA5CC8D-5615-43A5-817C-498E9D63F5CA}" type="datetimeFigureOut">
              <a:rPr lang="en-GB" smtClean="0"/>
              <a:t>27/01/2021</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7A06A129-3890-477E-B2A4-32A5DB3E650F}" type="slidenum">
              <a:rPr lang="en-GB" smtClean="0"/>
              <a:t>‹#›</a:t>
            </a:fld>
            <a:endParaRPr lang="en-GB"/>
          </a:p>
        </p:txBody>
      </p:sp>
    </p:spTree>
    <p:extLst>
      <p:ext uri="{BB962C8B-B14F-4D97-AF65-F5344CB8AC3E}">
        <p14:creationId xmlns:p14="http://schemas.microsoft.com/office/powerpoint/2010/main" val="2713812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EA5CC8D-5615-43A5-817C-498E9D63F5CA}" type="datetimeFigureOut">
              <a:rPr lang="en-GB" smtClean="0"/>
              <a:t>27/01/2021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06A129-3890-477E-B2A4-32A5DB3E650F}" type="slidenum">
              <a:rPr lang="en-GB" smtClean="0"/>
              <a:t>‹#›</a:t>
            </a:fld>
            <a:endParaRPr lang="en-GB"/>
          </a:p>
        </p:txBody>
      </p:sp>
    </p:spTree>
    <p:extLst>
      <p:ext uri="{BB962C8B-B14F-4D97-AF65-F5344CB8AC3E}">
        <p14:creationId xmlns:p14="http://schemas.microsoft.com/office/powerpoint/2010/main" val="13904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EA5CC8D-5615-43A5-817C-498E9D63F5CA}" type="datetimeFigureOut">
              <a:rPr lang="en-GB" smtClean="0"/>
              <a:t>27/01/2021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06A129-3890-477E-B2A4-32A5DB3E650F}" type="slidenum">
              <a:rPr lang="en-GB" smtClean="0"/>
              <a:t>‹#›</a:t>
            </a:fld>
            <a:endParaRPr lang="en-GB"/>
          </a:p>
        </p:txBody>
      </p:sp>
    </p:spTree>
    <p:extLst>
      <p:ext uri="{BB962C8B-B14F-4D97-AF65-F5344CB8AC3E}">
        <p14:creationId xmlns:p14="http://schemas.microsoft.com/office/powerpoint/2010/main" val="455791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A5CC8D-5615-43A5-817C-498E9D63F5CA}"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6A129-3890-477E-B2A4-32A5DB3E650F}" type="slidenum">
              <a:rPr lang="en-GB" smtClean="0"/>
              <a:t>‹#›</a:t>
            </a:fld>
            <a:endParaRPr lang="en-GB"/>
          </a:p>
        </p:txBody>
      </p:sp>
    </p:spTree>
    <p:extLst>
      <p:ext uri="{BB962C8B-B14F-4D97-AF65-F5344CB8AC3E}">
        <p14:creationId xmlns:p14="http://schemas.microsoft.com/office/powerpoint/2010/main" val="3286864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EA5CC8D-5615-43A5-817C-498E9D63F5CA}" type="datetimeFigureOut">
              <a:rPr lang="en-GB" smtClean="0"/>
              <a:t>27/01/2021</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7A06A129-3890-477E-B2A4-32A5DB3E650F}" type="slidenum">
              <a:rPr lang="en-GB" smtClean="0"/>
              <a:t>‹#›</a:t>
            </a:fld>
            <a:endParaRPr lang="en-GB"/>
          </a:p>
        </p:txBody>
      </p:sp>
    </p:spTree>
    <p:extLst>
      <p:ext uri="{BB962C8B-B14F-4D97-AF65-F5344CB8AC3E}">
        <p14:creationId xmlns:p14="http://schemas.microsoft.com/office/powerpoint/2010/main" val="3433177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A5CC8D-5615-43A5-817C-498E9D63F5CA}"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6A129-3890-477E-B2A4-32A5DB3E650F}" type="slidenum">
              <a:rPr lang="en-GB" smtClean="0"/>
              <a:t>‹#›</a:t>
            </a:fld>
            <a:endParaRPr lang="en-GB"/>
          </a:p>
        </p:txBody>
      </p:sp>
    </p:spTree>
    <p:extLst>
      <p:ext uri="{BB962C8B-B14F-4D97-AF65-F5344CB8AC3E}">
        <p14:creationId xmlns:p14="http://schemas.microsoft.com/office/powerpoint/2010/main" val="3976867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EA5CC8D-5615-43A5-817C-498E9D63F5CA}" type="datetimeFigureOut">
              <a:rPr lang="en-GB" smtClean="0"/>
              <a:t>27/01/2021</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7A06A129-3890-477E-B2A4-32A5DB3E650F}" type="slidenum">
              <a:rPr lang="en-GB" smtClean="0"/>
              <a:t>‹#›</a:t>
            </a:fld>
            <a:endParaRPr lang="en-GB"/>
          </a:p>
        </p:txBody>
      </p:sp>
    </p:spTree>
    <p:extLst>
      <p:ext uri="{BB962C8B-B14F-4D97-AF65-F5344CB8AC3E}">
        <p14:creationId xmlns:p14="http://schemas.microsoft.com/office/powerpoint/2010/main" val="341164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A5CC8D-5615-43A5-817C-498E9D63F5CA}"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06A129-3890-477E-B2A4-32A5DB3E650F}" type="slidenum">
              <a:rPr lang="en-GB" smtClean="0"/>
              <a:t>‹#›</a:t>
            </a:fld>
            <a:endParaRPr lang="en-GB"/>
          </a:p>
        </p:txBody>
      </p:sp>
    </p:spTree>
    <p:extLst>
      <p:ext uri="{BB962C8B-B14F-4D97-AF65-F5344CB8AC3E}">
        <p14:creationId xmlns:p14="http://schemas.microsoft.com/office/powerpoint/2010/main" val="3753046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A5CC8D-5615-43A5-817C-498E9D63F5CA}" type="datetimeFigureOut">
              <a:rPr lang="en-GB" smtClean="0"/>
              <a:t>27/01/2021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06A129-3890-477E-B2A4-32A5DB3E650F}" type="slidenum">
              <a:rPr lang="en-GB" smtClean="0"/>
              <a:t>‹#›</a:t>
            </a:fld>
            <a:endParaRPr lang="en-GB"/>
          </a:p>
        </p:txBody>
      </p:sp>
    </p:spTree>
    <p:extLst>
      <p:ext uri="{BB962C8B-B14F-4D97-AF65-F5344CB8AC3E}">
        <p14:creationId xmlns:p14="http://schemas.microsoft.com/office/powerpoint/2010/main" val="4105622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A5CC8D-5615-43A5-817C-498E9D63F5CA}" type="datetimeFigureOut">
              <a:rPr lang="en-GB" smtClean="0"/>
              <a:t>27/01/2021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06A129-3890-477E-B2A4-32A5DB3E650F}" type="slidenum">
              <a:rPr lang="en-GB" smtClean="0"/>
              <a:t>‹#›</a:t>
            </a:fld>
            <a:endParaRPr lang="en-GB"/>
          </a:p>
        </p:txBody>
      </p:sp>
    </p:spTree>
    <p:extLst>
      <p:ext uri="{BB962C8B-B14F-4D97-AF65-F5344CB8AC3E}">
        <p14:creationId xmlns:p14="http://schemas.microsoft.com/office/powerpoint/2010/main" val="1236969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5CC8D-5615-43A5-817C-498E9D63F5CA}" type="datetimeFigureOut">
              <a:rPr lang="en-GB" smtClean="0"/>
              <a:t>27/01/2021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06A129-3890-477E-B2A4-32A5DB3E650F}" type="slidenum">
              <a:rPr lang="en-GB" smtClean="0"/>
              <a:t>‹#›</a:t>
            </a:fld>
            <a:endParaRPr lang="en-GB"/>
          </a:p>
        </p:txBody>
      </p:sp>
    </p:spTree>
    <p:extLst>
      <p:ext uri="{BB962C8B-B14F-4D97-AF65-F5344CB8AC3E}">
        <p14:creationId xmlns:p14="http://schemas.microsoft.com/office/powerpoint/2010/main" val="1471514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5CC8D-5615-43A5-817C-498E9D63F5CA}"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06A129-3890-477E-B2A4-32A5DB3E650F}" type="slidenum">
              <a:rPr lang="en-GB" smtClean="0"/>
              <a:t>‹#›</a:t>
            </a:fld>
            <a:endParaRPr lang="en-GB"/>
          </a:p>
        </p:txBody>
      </p:sp>
    </p:spTree>
    <p:extLst>
      <p:ext uri="{BB962C8B-B14F-4D97-AF65-F5344CB8AC3E}">
        <p14:creationId xmlns:p14="http://schemas.microsoft.com/office/powerpoint/2010/main" val="26117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5CC8D-5615-43A5-817C-498E9D63F5CA}"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06A129-3890-477E-B2A4-32A5DB3E650F}" type="slidenum">
              <a:rPr lang="en-GB" smtClean="0"/>
              <a:t>‹#›</a:t>
            </a:fld>
            <a:endParaRPr lang="en-GB"/>
          </a:p>
        </p:txBody>
      </p:sp>
    </p:spTree>
    <p:extLst>
      <p:ext uri="{BB962C8B-B14F-4D97-AF65-F5344CB8AC3E}">
        <p14:creationId xmlns:p14="http://schemas.microsoft.com/office/powerpoint/2010/main" val="185936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EA5CC8D-5615-43A5-817C-498E9D63F5CA}" type="datetimeFigureOut">
              <a:rPr lang="en-GB" smtClean="0"/>
              <a:t>27/01/2021</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A06A129-3890-477E-B2A4-32A5DB3E650F}" type="slidenum">
              <a:rPr lang="en-GB" smtClean="0"/>
              <a:t>‹#›</a:t>
            </a:fld>
            <a:endParaRPr lang="en-GB"/>
          </a:p>
        </p:txBody>
      </p:sp>
    </p:spTree>
    <p:extLst>
      <p:ext uri="{BB962C8B-B14F-4D97-AF65-F5344CB8AC3E}">
        <p14:creationId xmlns:p14="http://schemas.microsoft.com/office/powerpoint/2010/main" val="4255258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75V4ClJZME4"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Graphic scores</a:t>
            </a:r>
            <a:endParaRPr lang="en-GB" dirty="0"/>
          </a:p>
        </p:txBody>
      </p:sp>
    </p:spTree>
    <p:extLst>
      <p:ext uri="{BB962C8B-B14F-4D97-AF65-F5344CB8AC3E}">
        <p14:creationId xmlns:p14="http://schemas.microsoft.com/office/powerpoint/2010/main" val="2064219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8648" y="1236372"/>
            <a:ext cx="8925059" cy="584775"/>
          </a:xfrm>
          <a:prstGeom prst="rect">
            <a:avLst/>
          </a:prstGeom>
          <a:noFill/>
        </p:spPr>
        <p:txBody>
          <a:bodyPr wrap="square" rtlCol="0">
            <a:spAutoFit/>
          </a:bodyPr>
          <a:lstStyle/>
          <a:p>
            <a:pPr algn="ctr"/>
            <a:r>
              <a:rPr lang="en-GB" sz="3200" u="sng" dirty="0" smtClean="0"/>
              <a:t>What is a Graphic Score?</a:t>
            </a:r>
            <a:endParaRPr lang="en-GB" sz="3200" u="sng" dirty="0"/>
          </a:p>
        </p:txBody>
      </p:sp>
      <p:sp>
        <p:nvSpPr>
          <p:cNvPr id="3" name="TextBox 2"/>
          <p:cNvSpPr txBox="1"/>
          <p:nvPr/>
        </p:nvSpPr>
        <p:spPr>
          <a:xfrm>
            <a:off x="2917064" y="2614411"/>
            <a:ext cx="6568226" cy="2554545"/>
          </a:xfrm>
          <a:prstGeom prst="rect">
            <a:avLst/>
          </a:prstGeom>
          <a:noFill/>
        </p:spPr>
        <p:txBody>
          <a:bodyPr wrap="square" rtlCol="0">
            <a:spAutoFit/>
          </a:bodyPr>
          <a:lstStyle/>
          <a:p>
            <a:r>
              <a:rPr lang="en-GB" sz="2000" dirty="0" smtClean="0"/>
              <a:t>We use a “score” to put musical notes on, so that the performer knows what to play.</a:t>
            </a:r>
          </a:p>
          <a:p>
            <a:endParaRPr lang="en-GB" sz="2000" dirty="0"/>
          </a:p>
          <a:p>
            <a:r>
              <a:rPr lang="en-GB" sz="2000" dirty="0" smtClean="0"/>
              <a:t>A </a:t>
            </a:r>
            <a:r>
              <a:rPr lang="en-GB" sz="2000" i="1" dirty="0" smtClean="0"/>
              <a:t>graphic score</a:t>
            </a:r>
            <a:r>
              <a:rPr lang="en-GB" sz="2000" dirty="0" smtClean="0"/>
              <a:t> is a score that uses different symbols or pictures instead of notes. This gives the performer more freedom in how to play the music.</a:t>
            </a:r>
          </a:p>
          <a:p>
            <a:endParaRPr lang="en-GB" sz="2000" dirty="0"/>
          </a:p>
          <a:p>
            <a:r>
              <a:rPr lang="en-GB" sz="2000" dirty="0" smtClean="0"/>
              <a:t>Have a look at some examples on the next slide…..</a:t>
            </a:r>
            <a:endParaRPr lang="en-GB" sz="2000" dirty="0"/>
          </a:p>
        </p:txBody>
      </p:sp>
    </p:spTree>
    <p:extLst>
      <p:ext uri="{BB962C8B-B14F-4D97-AF65-F5344CB8AC3E}">
        <p14:creationId xmlns:p14="http://schemas.microsoft.com/office/powerpoint/2010/main" val="3901376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t and music collide in these 20 stunning graphic scores - Classic F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367" y="1451132"/>
            <a:ext cx="4107332" cy="30473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628" y="1084402"/>
            <a:ext cx="5930721" cy="378083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704" y="5112848"/>
            <a:ext cx="10058400" cy="1365427"/>
          </a:xfrm>
          <a:prstGeom prst="rect">
            <a:avLst/>
          </a:prstGeom>
        </p:spPr>
      </p:pic>
    </p:spTree>
    <p:extLst>
      <p:ext uri="{BB962C8B-B14F-4D97-AF65-F5344CB8AC3E}">
        <p14:creationId xmlns:p14="http://schemas.microsoft.com/office/powerpoint/2010/main" val="2906762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3037" y="1197735"/>
            <a:ext cx="10290219" cy="1015663"/>
          </a:xfrm>
          <a:prstGeom prst="rect">
            <a:avLst/>
          </a:prstGeom>
          <a:noFill/>
        </p:spPr>
        <p:txBody>
          <a:bodyPr wrap="square" rtlCol="0">
            <a:spAutoFit/>
          </a:bodyPr>
          <a:lstStyle/>
          <a:p>
            <a:r>
              <a:rPr lang="en-GB" sz="2000" dirty="0" smtClean="0"/>
              <a:t>The good thing about graphic scores is that there is no right or wrong ways of playing it.</a:t>
            </a:r>
          </a:p>
          <a:p>
            <a:r>
              <a:rPr lang="en-GB" sz="2000" dirty="0" smtClean="0"/>
              <a:t>Take this for example:</a:t>
            </a:r>
            <a:endParaRPr lang="en-GB" sz="2000" dirty="0"/>
          </a:p>
        </p:txBody>
      </p:sp>
      <p:pic>
        <p:nvPicPr>
          <p:cNvPr id="3" name="Picture 2" descr="Art and music collide in these 20 stunning graphic scores - Classic F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367" y="2790535"/>
            <a:ext cx="4107332" cy="3047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48518" y="1984174"/>
            <a:ext cx="6400800" cy="5016758"/>
          </a:xfrm>
          <a:prstGeom prst="rect">
            <a:avLst/>
          </a:prstGeom>
          <a:noFill/>
        </p:spPr>
        <p:txBody>
          <a:bodyPr wrap="square" rtlCol="0">
            <a:spAutoFit/>
          </a:bodyPr>
          <a:lstStyle/>
          <a:p>
            <a:pPr algn="ctr"/>
            <a:r>
              <a:rPr lang="en-GB" sz="2000" dirty="0" smtClean="0"/>
              <a:t>There are many different colours and directions happening in this piece. Have a little think of what each line could mean……</a:t>
            </a:r>
          </a:p>
          <a:p>
            <a:pPr algn="ctr"/>
            <a:endParaRPr lang="en-GB" sz="2000" dirty="0"/>
          </a:p>
          <a:p>
            <a:pPr algn="ctr"/>
            <a:r>
              <a:rPr lang="en-GB" sz="2000" dirty="0" smtClean="0"/>
              <a:t>- The different colours could mean different instruments or sounds.</a:t>
            </a:r>
          </a:p>
          <a:p>
            <a:pPr marL="342900" indent="-342900" algn="ctr">
              <a:buFontTx/>
              <a:buChar char="-"/>
            </a:pPr>
            <a:r>
              <a:rPr lang="en-GB" sz="2000" dirty="0" smtClean="0"/>
              <a:t>The lines going up could mean that the sound is going higher or louder, and the lines going down could mean going deeper or quieter.</a:t>
            </a:r>
          </a:p>
          <a:p>
            <a:pPr marL="342900" indent="-342900" algn="ctr">
              <a:buFontTx/>
              <a:buChar char="-"/>
            </a:pPr>
            <a:r>
              <a:rPr lang="en-GB" sz="2000" dirty="0" smtClean="0"/>
              <a:t>The bolder colours could mean loud sounds and the softer/pastel colours could be quieter sounds. </a:t>
            </a:r>
          </a:p>
          <a:p>
            <a:pPr marL="342900" indent="-342900" algn="ctr">
              <a:buFontTx/>
              <a:buChar char="-"/>
            </a:pPr>
            <a:endParaRPr lang="en-GB" sz="2000" dirty="0"/>
          </a:p>
          <a:p>
            <a:pPr algn="ctr"/>
            <a:r>
              <a:rPr lang="en-GB" sz="2000" dirty="0" smtClean="0"/>
              <a:t>See! No right or wrong answers! </a:t>
            </a:r>
            <a:r>
              <a:rPr lang="en-GB" sz="2000" i="1" dirty="0" smtClean="0"/>
              <a:t>(unless the composer writes a key in the music……)</a:t>
            </a:r>
            <a:endParaRPr lang="en-GB" sz="2000" dirty="0" smtClean="0"/>
          </a:p>
          <a:p>
            <a:pPr marL="342900" indent="-342900">
              <a:buFontTx/>
              <a:buChar char="-"/>
            </a:pPr>
            <a:endParaRPr lang="en-GB" sz="2000" dirty="0" smtClean="0"/>
          </a:p>
        </p:txBody>
      </p:sp>
    </p:spTree>
    <p:extLst>
      <p:ext uri="{BB962C8B-B14F-4D97-AF65-F5344CB8AC3E}">
        <p14:creationId xmlns:p14="http://schemas.microsoft.com/office/powerpoint/2010/main" val="1285561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0614" y="1390918"/>
            <a:ext cx="9968248" cy="1015663"/>
          </a:xfrm>
          <a:prstGeom prst="rect">
            <a:avLst/>
          </a:prstGeom>
          <a:noFill/>
        </p:spPr>
        <p:txBody>
          <a:bodyPr wrap="square" rtlCol="0">
            <a:spAutoFit/>
          </a:bodyPr>
          <a:lstStyle/>
          <a:p>
            <a:r>
              <a:rPr lang="en-GB" sz="2000" i="1" dirty="0" smtClean="0"/>
              <a:t>Why are we doing this?..........</a:t>
            </a:r>
            <a:r>
              <a:rPr lang="en-GB" sz="2000" dirty="0" smtClean="0"/>
              <a:t>because we are going to create our own graphic scores. </a:t>
            </a:r>
          </a:p>
          <a:p>
            <a:r>
              <a:rPr lang="en-GB" sz="2000" i="1" dirty="0" smtClean="0"/>
              <a:t>First we need to meet this lady…..</a:t>
            </a:r>
            <a:endParaRPr lang="en-GB" sz="2000" i="1" dirty="0"/>
          </a:p>
        </p:txBody>
      </p:sp>
      <p:pic>
        <p:nvPicPr>
          <p:cNvPr id="2050" name="Picture 2" descr="Delia Derbyshire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282" y="2808980"/>
            <a:ext cx="3802148" cy="32698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59887" y="2808980"/>
            <a:ext cx="5859888" cy="2862322"/>
          </a:xfrm>
          <a:prstGeom prst="rect">
            <a:avLst/>
          </a:prstGeom>
          <a:noFill/>
        </p:spPr>
        <p:txBody>
          <a:bodyPr wrap="square" rtlCol="0">
            <a:spAutoFit/>
          </a:bodyPr>
          <a:lstStyle/>
          <a:p>
            <a:r>
              <a:rPr lang="en-GB" sz="2000" dirty="0" smtClean="0"/>
              <a:t>Delia Derbyshire.</a:t>
            </a:r>
          </a:p>
          <a:p>
            <a:endParaRPr lang="en-GB" sz="2000" dirty="0"/>
          </a:p>
          <a:p>
            <a:r>
              <a:rPr lang="en-GB" sz="2000" dirty="0" smtClean="0"/>
              <a:t>I very much doubt if you’ve heard of her, however you might recognise this famous theme tune...</a:t>
            </a:r>
          </a:p>
          <a:p>
            <a:endParaRPr lang="en-GB" sz="2000" dirty="0"/>
          </a:p>
          <a:p>
            <a:r>
              <a:rPr lang="en-GB" sz="2000" dirty="0" smtClean="0">
                <a:hlinkClick r:id="rId3"/>
              </a:rPr>
              <a:t>https://www.youtube.com/watch?v=75V4ClJZME4</a:t>
            </a:r>
            <a:endParaRPr lang="en-GB" sz="2000" dirty="0" smtClean="0"/>
          </a:p>
          <a:p>
            <a:endParaRPr lang="en-GB" sz="2000" dirty="0" smtClean="0"/>
          </a:p>
        </p:txBody>
      </p:sp>
    </p:spTree>
    <p:extLst>
      <p:ext uri="{BB962C8B-B14F-4D97-AF65-F5344CB8AC3E}">
        <p14:creationId xmlns:p14="http://schemas.microsoft.com/office/powerpoint/2010/main" val="166811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096" y="1506828"/>
            <a:ext cx="7508383" cy="4401205"/>
          </a:xfrm>
          <a:prstGeom prst="rect">
            <a:avLst/>
          </a:prstGeom>
          <a:noFill/>
        </p:spPr>
        <p:txBody>
          <a:bodyPr wrap="square" rtlCol="0">
            <a:spAutoFit/>
          </a:bodyPr>
          <a:lstStyle/>
          <a:p>
            <a:r>
              <a:rPr lang="en-GB" sz="2000" dirty="0" smtClean="0"/>
              <a:t>The original Doctor Who theme tune.</a:t>
            </a:r>
          </a:p>
          <a:p>
            <a:endParaRPr lang="en-GB" sz="2000" dirty="0"/>
          </a:p>
          <a:p>
            <a:r>
              <a:rPr lang="en-GB" sz="2000" dirty="0" smtClean="0"/>
              <a:t>Now Delia wasn’t the person to write the music (or compose). That was somebody called Roy Grainer. However, the producers wanted the theme tune to be a bit more futuristic and sci-fi to match with the character. This was Delia Derbyshire’s task.</a:t>
            </a:r>
          </a:p>
          <a:p>
            <a:endParaRPr lang="en-GB" sz="2000" dirty="0"/>
          </a:p>
          <a:p>
            <a:r>
              <a:rPr lang="en-GB" sz="2000" dirty="0" smtClean="0"/>
              <a:t>She used ‘found sounds’ – sounds that are found in the ‘natural world’ or from non-musical objects and then used to make music. She recorded the sound of everyday objects onto tape and then changed the speed of the tape to create different notes or looped the sounds over and over to create a rhythm.</a:t>
            </a:r>
            <a:endParaRPr lang="en-GB"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4430" y="1506828"/>
            <a:ext cx="3009900" cy="4010025"/>
          </a:xfrm>
          <a:prstGeom prst="rect">
            <a:avLst/>
          </a:prstGeom>
        </p:spPr>
      </p:pic>
    </p:spTree>
    <p:extLst>
      <p:ext uri="{BB962C8B-B14F-4D97-AF65-F5344CB8AC3E}">
        <p14:creationId xmlns:p14="http://schemas.microsoft.com/office/powerpoint/2010/main" val="1359020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1228" y="1017431"/>
            <a:ext cx="6709893" cy="584775"/>
          </a:xfrm>
          <a:prstGeom prst="rect">
            <a:avLst/>
          </a:prstGeom>
          <a:noFill/>
        </p:spPr>
        <p:txBody>
          <a:bodyPr wrap="square" rtlCol="0">
            <a:spAutoFit/>
          </a:bodyPr>
          <a:lstStyle/>
          <a:p>
            <a:pPr algn="ctr"/>
            <a:r>
              <a:rPr lang="en-GB" sz="3200" dirty="0" smtClean="0"/>
              <a:t>Challenge Time!</a:t>
            </a:r>
            <a:endParaRPr lang="en-GB" sz="3200" dirty="0"/>
          </a:p>
        </p:txBody>
      </p:sp>
      <p:sp>
        <p:nvSpPr>
          <p:cNvPr id="3" name="TextBox 2"/>
          <p:cNvSpPr txBox="1"/>
          <p:nvPr/>
        </p:nvSpPr>
        <p:spPr>
          <a:xfrm>
            <a:off x="965915" y="1996225"/>
            <a:ext cx="10406130" cy="4093428"/>
          </a:xfrm>
          <a:prstGeom prst="rect">
            <a:avLst/>
          </a:prstGeom>
          <a:noFill/>
        </p:spPr>
        <p:txBody>
          <a:bodyPr wrap="square" rtlCol="0">
            <a:spAutoFit/>
          </a:bodyPr>
          <a:lstStyle/>
          <a:p>
            <a:r>
              <a:rPr lang="en-GB" sz="2000" dirty="0" smtClean="0"/>
              <a:t>Listen again to Delia Derbyshire’s Doctor Who theme tune. On a piece of paper, draw the sounds you can hear. Remember there is no right or wrong! </a:t>
            </a:r>
            <a:endParaRPr lang="en-GB" sz="2000" dirty="0"/>
          </a:p>
          <a:p>
            <a:endParaRPr lang="en-GB" sz="2000" dirty="0" smtClean="0"/>
          </a:p>
          <a:p>
            <a:r>
              <a:rPr lang="en-GB" sz="2000" dirty="0" smtClean="0"/>
              <a:t>You could for the high tune, draw one line that goes higher up the page or lower depending on what happens in the music. This tune doesn’t stop much so try to keep your line continuous.</a:t>
            </a:r>
          </a:p>
          <a:p>
            <a:endParaRPr lang="en-GB" sz="2000" dirty="0"/>
          </a:p>
          <a:p>
            <a:r>
              <a:rPr lang="en-GB" sz="2000" dirty="0" smtClean="0"/>
              <a:t>Listen to the bass line (the low bit). Can you hear it go….. Duh </a:t>
            </a:r>
            <a:r>
              <a:rPr lang="en-GB" sz="2000" dirty="0" err="1" smtClean="0"/>
              <a:t>duh</a:t>
            </a:r>
            <a:r>
              <a:rPr lang="en-GB" sz="2000" dirty="0" smtClean="0"/>
              <a:t> </a:t>
            </a:r>
            <a:r>
              <a:rPr lang="en-GB" sz="2000" dirty="0" err="1" smtClean="0"/>
              <a:t>duh</a:t>
            </a:r>
            <a:r>
              <a:rPr lang="en-GB" sz="2000" dirty="0" smtClean="0"/>
              <a:t> </a:t>
            </a:r>
            <a:r>
              <a:rPr lang="en-GB" sz="2000" dirty="0" err="1" smtClean="0"/>
              <a:t>duh</a:t>
            </a:r>
            <a:r>
              <a:rPr lang="en-GB" sz="2000" dirty="0" smtClean="0"/>
              <a:t>    </a:t>
            </a:r>
            <a:r>
              <a:rPr lang="en-GB" sz="2000" dirty="0" err="1" smtClean="0"/>
              <a:t>duh</a:t>
            </a:r>
            <a:r>
              <a:rPr lang="en-GB" sz="2000" dirty="0" smtClean="0"/>
              <a:t> </a:t>
            </a:r>
            <a:r>
              <a:rPr lang="en-GB" sz="2000" dirty="0" err="1" smtClean="0"/>
              <a:t>duh</a:t>
            </a:r>
            <a:r>
              <a:rPr lang="en-GB" sz="2000" dirty="0" smtClean="0"/>
              <a:t> </a:t>
            </a:r>
            <a:r>
              <a:rPr lang="en-GB" sz="2000" dirty="0" err="1" smtClean="0"/>
              <a:t>duh</a:t>
            </a:r>
            <a:r>
              <a:rPr lang="en-GB" sz="2000" dirty="0" smtClean="0"/>
              <a:t> duh……etc. How could we draw this? Maybe four little circles in a line? This part isn’t smooth so don’t make your line smooth.</a:t>
            </a:r>
          </a:p>
          <a:p>
            <a:endParaRPr lang="en-GB" sz="2000" dirty="0"/>
          </a:p>
          <a:p>
            <a:r>
              <a:rPr lang="en-GB" sz="2000" dirty="0" smtClean="0"/>
              <a:t>Compare with others. You will find that no two drawings look the same. And now you have your first graphic score!</a:t>
            </a:r>
            <a:endParaRPr lang="en-GB" sz="2000" dirty="0"/>
          </a:p>
        </p:txBody>
      </p:sp>
      <p:sp>
        <p:nvSpPr>
          <p:cNvPr id="4" name="TextBox 3"/>
          <p:cNvSpPr txBox="1"/>
          <p:nvPr/>
        </p:nvSpPr>
        <p:spPr>
          <a:xfrm>
            <a:off x="7173532" y="6001555"/>
            <a:ext cx="4468969" cy="369332"/>
          </a:xfrm>
          <a:prstGeom prst="rect">
            <a:avLst/>
          </a:prstGeom>
          <a:noFill/>
        </p:spPr>
        <p:txBody>
          <a:bodyPr wrap="square" rtlCol="0">
            <a:spAutoFit/>
          </a:bodyPr>
          <a:lstStyle/>
          <a:p>
            <a:pPr algn="r"/>
            <a:r>
              <a:rPr lang="en-GB" i="1" dirty="0" smtClean="0"/>
              <a:t>To be continued…….</a:t>
            </a:r>
            <a:endParaRPr lang="en-GB" i="1" dirty="0"/>
          </a:p>
        </p:txBody>
      </p:sp>
    </p:spTree>
    <p:extLst>
      <p:ext uri="{BB962C8B-B14F-4D97-AF65-F5344CB8AC3E}">
        <p14:creationId xmlns:p14="http://schemas.microsoft.com/office/powerpoint/2010/main" val="4038380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74</TotalTime>
  <Words>508</Words>
  <Application>Microsoft Office PowerPoint</Application>
  <PresentationFormat>Widescreen</PresentationFormat>
  <Paragraphs>37</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 Gothic</vt:lpstr>
      <vt:lpstr>Vapor Trail</vt:lpstr>
      <vt:lpstr>Graphic scores</vt:lpstr>
      <vt:lpstr>PowerPoint Presentation</vt:lpstr>
      <vt:lpstr>PowerPoint Presentation</vt:lpstr>
      <vt:lpstr>PowerPoint Presentation</vt:lpstr>
      <vt:lpstr>PowerPoint Presentation</vt:lpstr>
      <vt:lpstr>PowerPoint Presentation</vt:lpstr>
      <vt:lpstr>PowerPoint Presentation</vt:lpstr>
    </vt:vector>
  </TitlesOfParts>
  <Company>Leeds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 scores</dc:title>
  <dc:creator>Swinchin, Megan</dc:creator>
  <cp:lastModifiedBy>Swinchin, Megan</cp:lastModifiedBy>
  <cp:revision>7</cp:revision>
  <dcterms:created xsi:type="dcterms:W3CDTF">2021-01-27T14:02:06Z</dcterms:created>
  <dcterms:modified xsi:type="dcterms:W3CDTF">2021-01-27T15:16:47Z</dcterms:modified>
</cp:coreProperties>
</file>