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64" r:id="rId2"/>
    <p:sldId id="256" r:id="rId3"/>
    <p:sldId id="257" r:id="rId4"/>
    <p:sldId id="267" r:id="rId5"/>
    <p:sldId id="266" r:id="rId6"/>
    <p:sldId id="263" r:id="rId7"/>
    <p:sldId id="268" r:id="rId8"/>
    <p:sldId id="265" r:id="rId9"/>
    <p:sldId id="260" r:id="rId10"/>
    <p:sldId id="261" r:id="rId11"/>
    <p:sldId id="25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bc.ca/kidscbc2/the-feed/do-you-know-what-an-inukshuk-i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Mindful 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8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561" y="3906428"/>
            <a:ext cx="2352675" cy="2657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5154" y="641622"/>
            <a:ext cx="8366173" cy="45243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breathe in and out deeply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Hold </a:t>
            </a:r>
            <a:r>
              <a:rPr lang="en-GB" dirty="0">
                <a:solidFill>
                  <a:schemeClr val="tx2"/>
                </a:solidFill>
              </a:rPr>
              <a:t>the </a:t>
            </a:r>
            <a:r>
              <a:rPr lang="en-GB" dirty="0" smtClean="0">
                <a:solidFill>
                  <a:schemeClr val="tx2"/>
                </a:solidFill>
              </a:rPr>
              <a:t>third </a:t>
            </a:r>
            <a:r>
              <a:rPr lang="en-GB" dirty="0">
                <a:solidFill>
                  <a:schemeClr val="tx2"/>
                </a:solidFill>
              </a:rPr>
              <a:t>pebble, say to yourself:-</a:t>
            </a:r>
          </a:p>
          <a:p>
            <a:r>
              <a:rPr lang="en-GB" dirty="0">
                <a:solidFill>
                  <a:schemeClr val="tx2"/>
                </a:solidFill>
              </a:rPr>
              <a:t>Breath in: </a:t>
            </a:r>
            <a:r>
              <a:rPr lang="en-GB" dirty="0" smtClean="0">
                <a:solidFill>
                  <a:schemeClr val="tx2"/>
                </a:solidFill>
              </a:rPr>
              <a:t>I see myself as still water.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Breath out: I </a:t>
            </a:r>
            <a:r>
              <a:rPr lang="en-GB" dirty="0" smtClean="0">
                <a:solidFill>
                  <a:schemeClr val="tx2"/>
                </a:solidFill>
              </a:rPr>
              <a:t>reflect things as they are.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When </a:t>
            </a:r>
            <a:r>
              <a:rPr lang="en-GB" dirty="0">
                <a:solidFill>
                  <a:schemeClr val="tx2"/>
                </a:solidFill>
              </a:rPr>
              <a:t>we are calm, we can make better decisions.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breathe </a:t>
            </a:r>
            <a:r>
              <a:rPr lang="en-GB" dirty="0">
                <a:solidFill>
                  <a:schemeClr val="tx2"/>
                </a:solidFill>
              </a:rPr>
              <a:t>in and out deeply</a:t>
            </a:r>
          </a:p>
          <a:p>
            <a:r>
              <a:rPr lang="en-GB" dirty="0">
                <a:solidFill>
                  <a:schemeClr val="tx2"/>
                </a:solidFill>
              </a:rPr>
              <a:t>Hold the </a:t>
            </a:r>
            <a:r>
              <a:rPr lang="en-GB" dirty="0" smtClean="0">
                <a:solidFill>
                  <a:schemeClr val="tx2"/>
                </a:solidFill>
              </a:rPr>
              <a:t>fourth </a:t>
            </a:r>
            <a:r>
              <a:rPr lang="en-GB" dirty="0">
                <a:solidFill>
                  <a:schemeClr val="tx2"/>
                </a:solidFill>
              </a:rPr>
              <a:t>pebble, say to yourself:-</a:t>
            </a:r>
          </a:p>
          <a:p>
            <a:r>
              <a:rPr lang="en-GB" dirty="0">
                <a:solidFill>
                  <a:schemeClr val="tx2"/>
                </a:solidFill>
              </a:rPr>
              <a:t>Breath in: I see myself as </a:t>
            </a:r>
            <a:r>
              <a:rPr lang="en-GB" dirty="0" smtClean="0">
                <a:solidFill>
                  <a:schemeClr val="tx2"/>
                </a:solidFill>
              </a:rPr>
              <a:t>space.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Breath out: I </a:t>
            </a:r>
            <a:r>
              <a:rPr lang="en-GB" dirty="0" smtClean="0">
                <a:solidFill>
                  <a:schemeClr val="tx2"/>
                </a:solidFill>
              </a:rPr>
              <a:t>feel free. 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When we give ourselves freedom we feel </a:t>
            </a:r>
            <a:r>
              <a:rPr lang="en-GB" dirty="0">
                <a:solidFill>
                  <a:schemeClr val="tx2"/>
                </a:solidFill>
              </a:rPr>
              <a:t>free from worry or </a:t>
            </a:r>
            <a:r>
              <a:rPr lang="en-GB" dirty="0" smtClean="0">
                <a:solidFill>
                  <a:schemeClr val="tx2"/>
                </a:solidFill>
              </a:rPr>
              <a:t>anxiety.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breathe </a:t>
            </a:r>
            <a:r>
              <a:rPr lang="en-GB" dirty="0">
                <a:solidFill>
                  <a:schemeClr val="tx2"/>
                </a:solidFill>
              </a:rPr>
              <a:t>in and out deeply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The purpose of this lesson is to teach students practical strategies to help them cultivate peacefulness within so they can be peaceful in the world.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195" y="144981"/>
            <a:ext cx="1881103" cy="3009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102" y="377989"/>
            <a:ext cx="2574093" cy="21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046" y="283165"/>
            <a:ext cx="2584878" cy="2890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216474" y="951472"/>
            <a:ext cx="5322528" cy="5817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65" y="3173782"/>
            <a:ext cx="2409065" cy="34143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486" y="3761011"/>
            <a:ext cx="2231556" cy="28270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295" y="283165"/>
            <a:ext cx="1838325" cy="26552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3419" y="283165"/>
            <a:ext cx="2268638" cy="64633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More Ideas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0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376" y="2216654"/>
            <a:ext cx="9070848" cy="457201"/>
          </a:xfrm>
        </p:spPr>
        <p:txBody>
          <a:bodyPr>
            <a:noAutofit/>
          </a:bodyPr>
          <a:lstStyle/>
          <a:p>
            <a:r>
              <a:rPr lang="en-GB" sz="6600" dirty="0" smtClean="0"/>
              <a:t>Namaste</a:t>
            </a:r>
            <a:endParaRPr lang="en-GB" sz="6600" dirty="0"/>
          </a:p>
        </p:txBody>
      </p:sp>
      <p:sp>
        <p:nvSpPr>
          <p:cNvPr id="2" name="Rectangle 1"/>
          <p:cNvSpPr/>
          <p:nvPr/>
        </p:nvSpPr>
        <p:spPr>
          <a:xfrm>
            <a:off x="2758632" y="3858983"/>
            <a:ext cx="6825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namaste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</a:rPr>
              <a:t> literally means "bowing to you". In Hinduism, it also has a 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</a:rPr>
              <a:t>spiritual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</a:rPr>
              <a:t> 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</a:rPr>
              <a:t>meaning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</a:rPr>
              <a:t>reflecting the belief that "the divine and self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</a:rPr>
              <a:t>is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</a:rPr>
              <a:t>same in you and me", and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</a:rPr>
              <a:t>so can mean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</a:rPr>
              <a:t>"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</a:rPr>
              <a:t>I bow to the divine in you".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74775" y="2106129"/>
            <a:ext cx="6654825" cy="2824685"/>
          </a:xfrm>
        </p:spPr>
        <p:txBody>
          <a:bodyPr>
            <a:noAutofit/>
          </a:bodyPr>
          <a:lstStyle/>
          <a:p>
            <a:r>
              <a:rPr lang="en-GB" sz="2000" dirty="0" smtClean="0"/>
              <a:t>Last week, I went for a walk past a place where a snowman had been built.  On the ground </a:t>
            </a:r>
            <a:r>
              <a:rPr lang="en-GB" sz="2000" dirty="0" smtClean="0"/>
              <a:t>lay </a:t>
            </a:r>
            <a:r>
              <a:rPr lang="en-GB" sz="2000" dirty="0" smtClean="0"/>
              <a:t>two </a:t>
            </a:r>
            <a:r>
              <a:rPr lang="en-GB" sz="2000" dirty="0" smtClean="0"/>
              <a:t>stones and </a:t>
            </a:r>
            <a:r>
              <a:rPr lang="en-GB" sz="2000" dirty="0" smtClean="0"/>
              <a:t>a curved stick.  I picked up the stick and </a:t>
            </a:r>
            <a:r>
              <a:rPr lang="en-GB" sz="2000" dirty="0" smtClean="0"/>
              <a:t>put </a:t>
            </a:r>
            <a:r>
              <a:rPr lang="en-GB" sz="2000" dirty="0" smtClean="0"/>
              <a:t>it in my </a:t>
            </a:r>
            <a:r>
              <a:rPr lang="en-GB" sz="2000" dirty="0" smtClean="0"/>
              <a:t>pocket, laughing to myself. </a:t>
            </a:r>
            <a:r>
              <a:rPr lang="en-GB" sz="2000" dirty="0" smtClean="0"/>
              <a:t>I </a:t>
            </a:r>
            <a:r>
              <a:rPr lang="en-GB" sz="2000" dirty="0" smtClean="0"/>
              <a:t>had the smile of a snowman in my </a:t>
            </a:r>
            <a:r>
              <a:rPr lang="en-GB" sz="2000" dirty="0" smtClean="0"/>
              <a:t>pocket.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In today’s lesson, try to look at things in a different way.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170" y="2451818"/>
            <a:ext cx="1954716" cy="19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483" y="2086531"/>
            <a:ext cx="9070848" cy="3094836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Y</a:t>
            </a:r>
            <a:r>
              <a:rPr lang="en-GB" dirty="0" smtClean="0"/>
              <a:t>ou have three choices </a:t>
            </a:r>
            <a:r>
              <a:rPr lang="en-GB" dirty="0" smtClean="0"/>
              <a:t>which </a:t>
            </a:r>
            <a:r>
              <a:rPr lang="en-GB" dirty="0" smtClean="0"/>
              <a:t>all involve mindfulness</a:t>
            </a:r>
            <a:r>
              <a:rPr lang="en-GB" dirty="0" smtClean="0"/>
              <a:t>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Mindfulness </a:t>
            </a:r>
            <a:r>
              <a:rPr lang="en-GB" dirty="0"/>
              <a:t>helps us to recognize what is going on in the present moment.  </a:t>
            </a:r>
            <a:r>
              <a:rPr lang="en-GB" dirty="0" smtClean="0"/>
              <a:t>Often at school we focus on </a:t>
            </a:r>
            <a:r>
              <a:rPr lang="en-GB" dirty="0" smtClean="0"/>
              <a:t>the result but </a:t>
            </a:r>
            <a:r>
              <a:rPr lang="en-GB" dirty="0" smtClean="0"/>
              <a:t>we also need to develop </a:t>
            </a:r>
            <a:r>
              <a:rPr lang="en-GB" dirty="0" smtClean="0"/>
              <a:t>flexible methods to create results.  </a:t>
            </a:r>
            <a:r>
              <a:rPr lang="en-GB" dirty="0"/>
              <a:t>M</a:t>
            </a:r>
            <a:r>
              <a:rPr lang="en-GB" dirty="0" smtClean="0"/>
              <a:t>indfulness </a:t>
            </a:r>
            <a:r>
              <a:rPr lang="en-GB" dirty="0" smtClean="0"/>
              <a:t>can help us do this.  It is </a:t>
            </a:r>
            <a:r>
              <a:rPr lang="en-GB" dirty="0"/>
              <a:t>an energy that we create </a:t>
            </a:r>
            <a:r>
              <a:rPr lang="en-GB" dirty="0" smtClean="0"/>
              <a:t>within </a:t>
            </a:r>
            <a:r>
              <a:rPr lang="en-GB" dirty="0"/>
              <a:t>ourselves.  </a:t>
            </a:r>
          </a:p>
          <a:p>
            <a:pPr algn="l"/>
            <a:endParaRPr lang="en-GB" dirty="0"/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GB" dirty="0" smtClean="0"/>
              <a:t>Construct </a:t>
            </a:r>
            <a:r>
              <a:rPr lang="en-GB" dirty="0"/>
              <a:t>an </a:t>
            </a:r>
            <a:r>
              <a:rPr lang="en-GB" dirty="0" err="1" smtClean="0"/>
              <a:t>Inukshuk</a:t>
            </a:r>
            <a:r>
              <a:rPr lang="en-GB" dirty="0" smtClean="0"/>
              <a:t> </a:t>
            </a:r>
            <a:r>
              <a:rPr lang="en-GB" dirty="0" smtClean="0"/>
              <a:t>(then take a picture)</a:t>
            </a:r>
            <a:endParaRPr lang="en-GB" dirty="0" smtClean="0"/>
          </a:p>
          <a:p>
            <a:pPr algn="l"/>
            <a:endParaRPr lang="en-GB" dirty="0" smtClean="0"/>
          </a:p>
          <a:p>
            <a:pPr marL="342900" indent="-342900" algn="l">
              <a:buFont typeface="Arial" pitchFamily="34" charset="0"/>
              <a:buAutoNum type="arabicPeriod" startAt="2"/>
            </a:pPr>
            <a:r>
              <a:rPr lang="en-GB" dirty="0" smtClean="0"/>
              <a:t>“Awe” </a:t>
            </a:r>
            <a:r>
              <a:rPr lang="en-GB" dirty="0" smtClean="0"/>
              <a:t>walk(then compose a picture/collage)</a:t>
            </a:r>
            <a:endParaRPr lang="en-GB" dirty="0" smtClean="0"/>
          </a:p>
          <a:p>
            <a:pPr marL="342900" indent="-342900" algn="l">
              <a:buFont typeface="Arial" pitchFamily="34" charset="0"/>
              <a:buAutoNum type="arabicPeriod" startAt="2"/>
            </a:pPr>
            <a:endParaRPr lang="en-GB" dirty="0" smtClean="0"/>
          </a:p>
          <a:p>
            <a:pPr marL="342900" indent="-342900" algn="l">
              <a:buFont typeface="Arial" pitchFamily="34" charset="0"/>
              <a:buAutoNum type="arabicPeriod" startAt="2"/>
            </a:pPr>
            <a:r>
              <a:rPr lang="en-GB" dirty="0" smtClean="0"/>
              <a:t>Pebble </a:t>
            </a:r>
            <a:r>
              <a:rPr lang="en-GB" dirty="0" smtClean="0"/>
              <a:t>meditation(take a picture of your pebbles)</a:t>
            </a:r>
            <a:endParaRPr lang="en-GB" dirty="0"/>
          </a:p>
          <a:p>
            <a:pPr marL="342900" indent="-342900" algn="l">
              <a:buAutoNum type="arabicPeriod" startAt="2"/>
            </a:pPr>
            <a:endParaRPr lang="en-GB" dirty="0" smtClean="0"/>
          </a:p>
          <a:p>
            <a:pPr marL="342900" indent="-342900" algn="l">
              <a:buAutoNum type="arabicPeriod" startAt="2"/>
            </a:pPr>
            <a:endParaRPr lang="en-GB" dirty="0" smtClean="0"/>
          </a:p>
          <a:p>
            <a:pPr marL="342900" indent="-342900" algn="l">
              <a:buAutoNum type="arabicPeriod" startAt="3"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867" y="3633949"/>
            <a:ext cx="2641827" cy="1583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5886" y="1393808"/>
            <a:ext cx="1873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Art of...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30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885" y="2037144"/>
            <a:ext cx="9201272" cy="2141317"/>
          </a:xfrm>
        </p:spPr>
        <p:txBody>
          <a:bodyPr>
            <a:normAutofit fontScale="92500"/>
          </a:bodyPr>
          <a:lstStyle/>
          <a:p>
            <a:r>
              <a:rPr lang="en-GB" sz="2000" dirty="0"/>
              <a:t>An </a:t>
            </a:r>
            <a:r>
              <a:rPr lang="en-GB" sz="2000" b="1" dirty="0"/>
              <a:t>inuksuk</a:t>
            </a:r>
            <a:r>
              <a:rPr lang="en-GB" sz="2000" dirty="0"/>
              <a:t> is a manmade stone landmark or cairn </a:t>
            </a:r>
            <a:r>
              <a:rPr lang="en-GB" sz="2000" dirty="0" smtClean="0"/>
              <a:t>built </a:t>
            </a:r>
            <a:r>
              <a:rPr lang="en-GB" sz="2000" dirty="0"/>
              <a:t>by the Inuit and other peoples of the Arctic region of North America. </a:t>
            </a:r>
            <a:r>
              <a:rPr lang="en-GB" sz="2000" dirty="0" smtClean="0"/>
              <a:t>They were often stones balanced on one another to create a tall structure but sometimes they resembled humans, like the pictures below.  </a:t>
            </a:r>
            <a:r>
              <a:rPr lang="en-GB" sz="2000" dirty="0" err="1" smtClean="0"/>
              <a:t>Inukshuks</a:t>
            </a:r>
            <a:r>
              <a:rPr lang="en-GB" sz="2000" dirty="0" smtClean="0"/>
              <a:t> can be symbols </a:t>
            </a:r>
            <a:r>
              <a:rPr lang="en-GB" sz="2000" dirty="0"/>
              <a:t>of hope and friendship that </a:t>
            </a:r>
            <a:r>
              <a:rPr lang="en-GB" sz="2000" dirty="0" smtClean="0"/>
              <a:t>transcend borders. </a:t>
            </a:r>
            <a:endParaRPr lang="en-GB" sz="2000" dirty="0" smtClean="0"/>
          </a:p>
          <a:p>
            <a:r>
              <a:rPr lang="en-GB" dirty="0" smtClean="0"/>
              <a:t>For more </a:t>
            </a:r>
            <a:r>
              <a:rPr lang="en-GB" dirty="0" smtClean="0"/>
              <a:t>information about </a:t>
            </a:r>
            <a:r>
              <a:rPr lang="en-GB" dirty="0" err="1" smtClean="0"/>
              <a:t>inukshuks</a:t>
            </a:r>
            <a:r>
              <a:rPr lang="en-GB" dirty="0" smtClean="0"/>
              <a:t> </a:t>
            </a:r>
            <a:r>
              <a:rPr lang="en-GB" dirty="0" smtClean="0"/>
              <a:t>click here</a:t>
            </a:r>
            <a:endParaRPr lang="en-GB" dirty="0"/>
          </a:p>
          <a:p>
            <a:r>
              <a:rPr lang="en-GB" dirty="0" smtClean="0">
                <a:hlinkClick r:id="rId2"/>
              </a:rPr>
              <a:t>https://www.cbc.ca/kidscbc2/the-feed/do-you-know-what-an-inukshuk-is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85679" y="1328326"/>
            <a:ext cx="185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Inukshuk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06" y="4275582"/>
            <a:ext cx="2598213" cy="2511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500" y="4272266"/>
            <a:ext cx="2598213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203" y="4272266"/>
            <a:ext cx="259821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83" y="1499178"/>
            <a:ext cx="7198178" cy="3855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81" y="1643256"/>
            <a:ext cx="1711303" cy="35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52586" y="1416205"/>
            <a:ext cx="252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Awe Walk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94983" y="2055820"/>
            <a:ext cx="890841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An “</a:t>
            </a:r>
            <a:r>
              <a:rPr lang="en-GB" b="1" dirty="0">
                <a:solidFill>
                  <a:srgbClr val="202124"/>
                </a:solidFill>
                <a:latin typeface="arial" panose="020B0604020202020204" pitchFamily="34" charset="0"/>
              </a:rPr>
              <a:t>awe walk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” is a stroll in which you intentionally shift your attention outward instead of inward. So, you're not thinking </a:t>
            </a:r>
            <a:r>
              <a:rPr lang="en-GB" dirty="0" smtClean="0">
                <a:solidFill>
                  <a:srgbClr val="202124"/>
                </a:solidFill>
                <a:latin typeface="arial" panose="020B0604020202020204" pitchFamily="34" charset="0"/>
              </a:rPr>
              <a:t>about 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unfinished </a:t>
            </a:r>
            <a:r>
              <a:rPr lang="en-GB" dirty="0" smtClean="0">
                <a:solidFill>
                  <a:srgbClr val="202124"/>
                </a:solidFill>
                <a:latin typeface="arial" panose="020B0604020202020204" pitchFamily="34" charset="0"/>
              </a:rPr>
              <a:t>projects, messy bedrooms or 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the coronavirus.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473" y="5010780"/>
            <a:ext cx="4770981" cy="18097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4" y="132847"/>
            <a:ext cx="3224331" cy="1652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454" y="132847"/>
            <a:ext cx="3224331" cy="1678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4984" y="3117802"/>
            <a:ext cx="8908412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right outlook, awe can be found almost anywhere, turning a mundane experience into a flight of inspiration and wonder.  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is to be in the right frame of mind. To get started, turn off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gadgets and go out.  When out,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approach what you see with fresh eyes, imagining that you’re seeing it for the first time.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slide tells you how to do this…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86353" y="1296364"/>
            <a:ext cx="222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 to do an awe walk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4740" y="2491003"/>
            <a:ext cx="11725563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After walking for a while:</a:t>
            </a:r>
          </a:p>
          <a:p>
            <a:pPr marL="342900" indent="-342900">
              <a:buAutoNum type="arabicPeriod"/>
            </a:pPr>
            <a:r>
              <a:rPr lang="en-GB" dirty="0" smtClean="0"/>
              <a:t>Take </a:t>
            </a:r>
            <a:r>
              <a:rPr lang="en-GB" dirty="0"/>
              <a:t>a deep breath in. Count to six as you inhale and six as you exhale. Feel the air move </a:t>
            </a:r>
            <a:r>
              <a:rPr lang="en-GB" dirty="0" smtClean="0"/>
              <a:t>through your nose and </a:t>
            </a:r>
            <a:r>
              <a:rPr lang="en-GB" dirty="0"/>
              <a:t>hear the sound of your breath. </a:t>
            </a:r>
            <a:endParaRPr lang="en-GB" dirty="0" smtClean="0"/>
          </a:p>
          <a:p>
            <a:r>
              <a:rPr lang="en-GB" dirty="0" smtClean="0"/>
              <a:t>2</a:t>
            </a:r>
            <a:r>
              <a:rPr lang="en-GB" dirty="0"/>
              <a:t>. As you start to walk, feel your feet on the ground and listen to </a:t>
            </a:r>
            <a:r>
              <a:rPr lang="en-GB" dirty="0" smtClean="0"/>
              <a:t>any sounds</a:t>
            </a:r>
            <a:r>
              <a:rPr lang="en-GB" dirty="0"/>
              <a:t>. </a:t>
            </a:r>
            <a:r>
              <a:rPr lang="en-GB" dirty="0" smtClean="0"/>
              <a:t>Be </a:t>
            </a:r>
            <a:r>
              <a:rPr lang="en-GB" dirty="0"/>
              <a:t>open to what is around you, to things that are vast, unexpected, things that surprise and delight.</a:t>
            </a:r>
          </a:p>
          <a:p>
            <a:r>
              <a:rPr lang="en-GB" dirty="0" smtClean="0"/>
              <a:t>3. </a:t>
            </a:r>
            <a:r>
              <a:rPr lang="en-GB" dirty="0"/>
              <a:t>Take another deep breath in. Again, count to six as you inhale and six as you exhale. </a:t>
            </a:r>
          </a:p>
          <a:p>
            <a:r>
              <a:rPr lang="en-GB" dirty="0" smtClean="0"/>
              <a:t>4. </a:t>
            </a:r>
            <a:r>
              <a:rPr lang="en-GB" dirty="0"/>
              <a:t>Let your attention be open in </a:t>
            </a:r>
            <a:r>
              <a:rPr lang="en-GB" dirty="0" smtClean="0"/>
              <a:t>to what </a:t>
            </a:r>
            <a:r>
              <a:rPr lang="en-GB" dirty="0"/>
              <a:t>inspires awe in you. Is it a wide landscape? The small patterns of light and shadow? Let your attention move from the vast to the small.</a:t>
            </a:r>
          </a:p>
          <a:p>
            <a:r>
              <a:rPr lang="en-GB" dirty="0"/>
              <a:t>6. Continue your walk </a:t>
            </a:r>
            <a:r>
              <a:rPr lang="en-GB" dirty="0" smtClean="0"/>
              <a:t>and bring </a:t>
            </a:r>
            <a:r>
              <a:rPr lang="en-GB" dirty="0"/>
              <a:t>your attention back to your breath. </a:t>
            </a:r>
            <a:endParaRPr lang="en-GB" dirty="0" smtClean="0"/>
          </a:p>
          <a:p>
            <a:r>
              <a:rPr lang="en-GB" dirty="0" smtClean="0"/>
              <a:t>Notice—really </a:t>
            </a:r>
            <a:r>
              <a:rPr lang="en-GB" dirty="0"/>
              <a:t>notice—the multitude of sights, sounds, smells, and other sensations that are dancing through your awareness, usually undetected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588" y="5420719"/>
            <a:ext cx="2466319" cy="1288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4" y="212483"/>
            <a:ext cx="1570862" cy="16278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909" y="124794"/>
            <a:ext cx="1684068" cy="1715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740" y="5885559"/>
            <a:ext cx="599568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Task:- At the end of your walk make a collage or drawing of your moment of ‘awe.’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7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666" y="1271239"/>
            <a:ext cx="1537938" cy="1069069"/>
          </a:xfrm>
        </p:spPr>
        <p:txBody>
          <a:bodyPr/>
          <a:lstStyle/>
          <a:p>
            <a:r>
              <a:rPr lang="en-GB" dirty="0" smtClean="0"/>
              <a:t>Pebble Meditation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7536" y="2025570"/>
            <a:ext cx="11612197" cy="40934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is a </a:t>
            </a:r>
            <a:r>
              <a:rPr lang="en-GB" sz="2000" dirty="0"/>
              <a:t>practical </a:t>
            </a:r>
            <a:r>
              <a:rPr lang="en-GB" sz="2000" dirty="0" smtClean="0"/>
              <a:t>strategy </a:t>
            </a:r>
            <a:r>
              <a:rPr lang="en-GB" sz="2000" dirty="0"/>
              <a:t>to help </a:t>
            </a:r>
            <a:r>
              <a:rPr lang="en-GB" sz="2000" dirty="0" smtClean="0"/>
              <a:t>cultivate </a:t>
            </a:r>
            <a:r>
              <a:rPr lang="en-GB" sz="2000" dirty="0"/>
              <a:t>peacefulness </a:t>
            </a:r>
            <a:r>
              <a:rPr lang="en-GB" sz="2000" dirty="0" smtClean="0"/>
              <a:t>within.</a:t>
            </a:r>
          </a:p>
          <a:p>
            <a:r>
              <a:rPr lang="en-GB" sz="2000" dirty="0"/>
              <a:t>Through mindful breathing and visualization, the qualities of freshness, solidity, clarity, and freedom are cultivated using the images of a flower, a mountain, still water, and a spacious blue sky.  The pebbles help us </a:t>
            </a:r>
            <a:r>
              <a:rPr lang="en-GB" sz="2000" dirty="0" smtClean="0"/>
              <a:t>make </a:t>
            </a:r>
            <a:r>
              <a:rPr lang="en-GB" sz="2000" dirty="0"/>
              <a:t>abstract concepts into something more concrete.</a:t>
            </a:r>
          </a:p>
          <a:p>
            <a:r>
              <a:rPr lang="en-GB" sz="2000" dirty="0" smtClean="0"/>
              <a:t>You </a:t>
            </a:r>
            <a:r>
              <a:rPr lang="en-GB" sz="2000" dirty="0"/>
              <a:t>can do this meditation sitting in a quiet space or have the stones in </a:t>
            </a:r>
            <a:r>
              <a:rPr lang="en-GB" sz="2000" dirty="0" smtClean="0"/>
              <a:t>your </a:t>
            </a:r>
            <a:r>
              <a:rPr lang="en-GB" sz="2000" dirty="0"/>
              <a:t>pocket and </a:t>
            </a:r>
            <a:r>
              <a:rPr lang="en-GB" sz="2000" dirty="0" smtClean="0"/>
              <a:t>go  </a:t>
            </a:r>
            <a:r>
              <a:rPr lang="en-GB" sz="2000" dirty="0"/>
              <a:t>for a walk.</a:t>
            </a:r>
          </a:p>
          <a:p>
            <a:r>
              <a:rPr lang="en-GB" sz="2000" dirty="0" smtClean="0"/>
              <a:t>Step 1.</a:t>
            </a:r>
            <a:endParaRPr lang="en-GB" sz="2000" dirty="0"/>
          </a:p>
          <a:p>
            <a:r>
              <a:rPr lang="en-GB" sz="2000" dirty="0" smtClean="0"/>
              <a:t>Select four pebbles to decorate.  You can use paint or permanent markers.</a:t>
            </a:r>
          </a:p>
          <a:p>
            <a:r>
              <a:rPr lang="en-GB" sz="2000" dirty="0" smtClean="0"/>
              <a:t>The first pebble represents a flower.</a:t>
            </a:r>
          </a:p>
          <a:p>
            <a:r>
              <a:rPr lang="en-GB" sz="2000" dirty="0" smtClean="0"/>
              <a:t>The second a mountain.</a:t>
            </a:r>
          </a:p>
          <a:p>
            <a:r>
              <a:rPr lang="en-GB" sz="2000" dirty="0" smtClean="0"/>
              <a:t>The third water.</a:t>
            </a:r>
          </a:p>
          <a:p>
            <a:r>
              <a:rPr lang="en-GB" sz="2000" dirty="0" smtClean="0"/>
              <a:t>The fourth space.</a:t>
            </a:r>
          </a:p>
          <a:p>
            <a:r>
              <a:rPr lang="en-GB" sz="2000" dirty="0" smtClean="0"/>
              <a:t>Each pebble is going to be a reminder of a quality we are trying to cultivate in ourselves.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6" y="244560"/>
            <a:ext cx="1409966" cy="1781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440" y="188100"/>
            <a:ext cx="2085981" cy="1726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371" y="77113"/>
            <a:ext cx="1715595" cy="1948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275" y="299087"/>
            <a:ext cx="1774458" cy="1726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0298" y="4839364"/>
            <a:ext cx="412367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NB. PVA glue will seal your pebbles to make them waterproof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8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513" y="586932"/>
            <a:ext cx="8009879" cy="5706317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en-GB" dirty="0" smtClean="0"/>
          </a:p>
          <a:p>
            <a:pPr algn="l"/>
            <a:r>
              <a:rPr lang="en-GB" sz="1800" dirty="0" smtClean="0"/>
              <a:t>Step 2. </a:t>
            </a:r>
          </a:p>
          <a:p>
            <a:pPr algn="l"/>
            <a:endParaRPr lang="en-GB" sz="1800" dirty="0" smtClean="0"/>
          </a:p>
          <a:p>
            <a:pPr algn="l"/>
            <a:r>
              <a:rPr lang="en-GB" sz="1800" dirty="0" smtClean="0"/>
              <a:t>To meditate breathe in and out deeply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 smtClean="0"/>
              <a:t>Hold the </a:t>
            </a:r>
            <a:r>
              <a:rPr lang="en-GB" sz="1800" dirty="0"/>
              <a:t>first pebble, </a:t>
            </a:r>
            <a:r>
              <a:rPr lang="en-GB" sz="1800" dirty="0" smtClean="0"/>
              <a:t>say </a:t>
            </a:r>
            <a:r>
              <a:rPr lang="en-GB" sz="1800" dirty="0"/>
              <a:t>to </a:t>
            </a:r>
            <a:r>
              <a:rPr lang="en-GB" sz="1800" dirty="0" smtClean="0"/>
              <a:t>yourself:-</a:t>
            </a:r>
            <a:endParaRPr lang="en-GB" sz="1800" dirty="0"/>
          </a:p>
          <a:p>
            <a:pPr algn="l"/>
            <a:r>
              <a:rPr lang="en-GB" sz="1800" dirty="0" smtClean="0"/>
              <a:t>Breath in: I am a flower.</a:t>
            </a:r>
          </a:p>
          <a:p>
            <a:pPr algn="l"/>
            <a:r>
              <a:rPr lang="en-GB" sz="1800" dirty="0" smtClean="0"/>
              <a:t>Breath out: I feel fresh.  </a:t>
            </a:r>
          </a:p>
          <a:p>
            <a:pPr algn="l"/>
            <a:r>
              <a:rPr lang="en-GB" sz="1800" dirty="0" smtClean="0"/>
              <a:t>We imagine we </a:t>
            </a:r>
            <a:r>
              <a:rPr lang="en-GB" sz="1800" dirty="0"/>
              <a:t>are </a:t>
            </a:r>
            <a:r>
              <a:rPr lang="en-GB" sz="1800" dirty="0" smtClean="0"/>
              <a:t>beautiful </a:t>
            </a:r>
            <a:r>
              <a:rPr lang="en-GB" sz="1800" dirty="0"/>
              <a:t>flowers in a garden of humanity</a:t>
            </a:r>
            <a:r>
              <a:rPr lang="en-GB" sz="1800" dirty="0" smtClean="0"/>
              <a:t>.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breathe in and out deeply</a:t>
            </a:r>
          </a:p>
          <a:p>
            <a:pPr algn="l"/>
            <a:endParaRPr lang="en-GB" sz="1800" dirty="0"/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Hold the </a:t>
            </a:r>
            <a:r>
              <a:rPr lang="en-GB" sz="1800" dirty="0" smtClean="0"/>
              <a:t>second </a:t>
            </a:r>
            <a:r>
              <a:rPr lang="en-GB" sz="1800" dirty="0"/>
              <a:t>pebble, say to yourself:-</a:t>
            </a:r>
          </a:p>
          <a:p>
            <a:pPr algn="l"/>
            <a:r>
              <a:rPr lang="en-GB" sz="1800" dirty="0"/>
              <a:t>Breath in: I </a:t>
            </a:r>
            <a:r>
              <a:rPr lang="en-GB" sz="1800" dirty="0" smtClean="0"/>
              <a:t>see myself as a mountain.</a:t>
            </a:r>
            <a:endParaRPr lang="en-GB" sz="1800" dirty="0"/>
          </a:p>
          <a:p>
            <a:pPr algn="l"/>
            <a:r>
              <a:rPr lang="en-GB" sz="1800" dirty="0"/>
              <a:t>Breath out: I </a:t>
            </a:r>
            <a:r>
              <a:rPr lang="en-GB" sz="1800" dirty="0" smtClean="0"/>
              <a:t>feel solid. </a:t>
            </a:r>
          </a:p>
          <a:p>
            <a:pPr algn="l"/>
            <a:r>
              <a:rPr lang="en-GB" sz="1800" dirty="0" smtClean="0"/>
              <a:t>The mountain knows it’s solid no matter what is going on around it.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breathe in and out deeply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92" y="127320"/>
            <a:ext cx="3659286" cy="2384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930" y="3440091"/>
            <a:ext cx="3490782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3982</TotalTime>
  <Words>748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</vt:lpstr>
      <vt:lpstr>Century Gothic</vt:lpstr>
      <vt:lpstr>Savon</vt:lpstr>
      <vt:lpstr>Mindful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 Art</dc:title>
  <dc:creator>Margaret Urch</dc:creator>
  <cp:lastModifiedBy>Margaret Urch</cp:lastModifiedBy>
  <cp:revision>38</cp:revision>
  <dcterms:created xsi:type="dcterms:W3CDTF">2021-01-28T09:25:22Z</dcterms:created>
  <dcterms:modified xsi:type="dcterms:W3CDTF">2021-01-31T17:31:05Z</dcterms:modified>
</cp:coreProperties>
</file>