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758" r:id="rId2"/>
  </p:sldMasterIdLst>
  <p:sldIdLst>
    <p:sldId id="273" r:id="rId3"/>
    <p:sldId id="274" r:id="rId4"/>
    <p:sldId id="275" r:id="rId5"/>
    <p:sldId id="276" r:id="rId6"/>
    <p:sldId id="277" r:id="rId7"/>
    <p:sldId id="278" r:id="rId8"/>
    <p:sldId id="279" r:id="rId9"/>
    <p:sldId id="280" r:id="rId10"/>
    <p:sldId id="281" r:id="rId11"/>
    <p:sldId id="282" r:id="rId12"/>
    <p:sldId id="284" r:id="rId13"/>
    <p:sldId id="285" r:id="rId14"/>
    <p:sldId id="286" r:id="rId15"/>
    <p:sldId id="256" r:id="rId16"/>
    <p:sldId id="257" r:id="rId17"/>
    <p:sldId id="258" r:id="rId18"/>
    <p:sldId id="265" r:id="rId19"/>
    <p:sldId id="259" r:id="rId20"/>
    <p:sldId id="260" r:id="rId21"/>
    <p:sldId id="261" r:id="rId22"/>
    <p:sldId id="264" r:id="rId23"/>
    <p:sldId id="266" r:id="rId24"/>
    <p:sldId id="267" r:id="rId25"/>
    <p:sldId id="269" r:id="rId26"/>
    <p:sldId id="270" r:id="rId27"/>
    <p:sldId id="271" r:id="rId28"/>
    <p:sldId id="287" r:id="rId29"/>
    <p:sldId id="283" r:id="rId3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snapToGrid="0" snapToObjects="1">
      <p:cViewPr varScale="1">
        <p:scale>
          <a:sx n="86" d="100"/>
          <a:sy n="86"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1DB352B-4F8C-4405-8655-F0EB38A3F09F}" type="datetimeFigureOut">
              <a:rPr lang="en-US" altLang="en-US"/>
              <a:pPr>
                <a:defRPr/>
              </a:pPr>
              <a:t>1/31/2021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AAFF14-5F82-43A4-B49B-335D66D85448}" type="slidenum">
              <a:rPr lang="en-US" altLang="en-US"/>
              <a:pPr>
                <a:defRPr/>
              </a:pPr>
              <a:t>‹#›</a:t>
            </a:fld>
            <a:endParaRPr lang="en-US" altLang="en-US"/>
          </a:p>
        </p:txBody>
      </p:sp>
    </p:spTree>
    <p:extLst>
      <p:ext uri="{BB962C8B-B14F-4D97-AF65-F5344CB8AC3E}">
        <p14:creationId xmlns:p14="http://schemas.microsoft.com/office/powerpoint/2010/main" val="476131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9FDAF7-435C-4F57-ACDB-2F8478306052}" type="datetimeFigureOut">
              <a:rPr lang="en-US" altLang="en-US"/>
              <a:pPr>
                <a:defRPr/>
              </a:pPr>
              <a:t>1/31/2021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2102CE-7044-48AC-9483-75D2CD3155F3}" type="slidenum">
              <a:rPr lang="en-US" altLang="en-US"/>
              <a:pPr>
                <a:defRPr/>
              </a:pPr>
              <a:t>‹#›</a:t>
            </a:fld>
            <a:endParaRPr lang="en-US" altLang="en-US"/>
          </a:p>
        </p:txBody>
      </p:sp>
    </p:spTree>
    <p:extLst>
      <p:ext uri="{BB962C8B-B14F-4D97-AF65-F5344CB8AC3E}">
        <p14:creationId xmlns:p14="http://schemas.microsoft.com/office/powerpoint/2010/main" val="401003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1FA1D3-990B-4250-887F-CC3063F6A07C}" type="datetimeFigureOut">
              <a:rPr lang="en-US" altLang="en-US"/>
              <a:pPr>
                <a:defRPr/>
              </a:pPr>
              <a:t>1/31/2021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1C360F-42F2-41FB-BEF2-5732DDC1F88A}" type="slidenum">
              <a:rPr lang="en-US" altLang="en-US"/>
              <a:pPr>
                <a:defRPr/>
              </a:pPr>
              <a:t>‹#›</a:t>
            </a:fld>
            <a:endParaRPr lang="en-US" altLang="en-US"/>
          </a:p>
        </p:txBody>
      </p:sp>
    </p:spTree>
    <p:extLst>
      <p:ext uri="{BB962C8B-B14F-4D97-AF65-F5344CB8AC3E}">
        <p14:creationId xmlns:p14="http://schemas.microsoft.com/office/powerpoint/2010/main" val="2569520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2484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1230766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5" name="Rectangle 4"/>
          <p:cNvSpPr/>
          <p:nvPr userDrawn="1"/>
        </p:nvSpPr>
        <p:spPr>
          <a:xfrm>
            <a:off x="755650" y="1514475"/>
            <a:ext cx="7632700"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GB" dirty="0">
              <a:solidFill>
                <a:srgbClr val="FFFFFF"/>
              </a:solidFill>
              <a:latin typeface="Twinkl Light" pitchFamily="2" charset="0"/>
            </a:endParaRPr>
          </a:p>
        </p:txBody>
      </p:sp>
      <p:grpSp>
        <p:nvGrpSpPr>
          <p:cNvPr id="6" name="Group 5"/>
          <p:cNvGrpSpPr>
            <a:grpSpLocks/>
          </p:cNvGrpSpPr>
          <p:nvPr userDrawn="1"/>
        </p:nvGrpSpPr>
        <p:grpSpPr bwMode="auto">
          <a:xfrm>
            <a:off x="4002088" y="1722438"/>
            <a:ext cx="4189412" cy="4162425"/>
            <a:chOff x="4002736" y="1701428"/>
            <a:chExt cx="4189074" cy="4163173"/>
          </a:xfrm>
        </p:grpSpPr>
        <p:sp>
          <p:nvSpPr>
            <p:cNvPr id="7" name="Oval 6"/>
            <p:cNvSpPr/>
            <p:nvPr userDrawn="1"/>
          </p:nvSpPr>
          <p:spPr bwMode="auto">
            <a:xfrm>
              <a:off x="4002736" y="1734771"/>
              <a:ext cx="1998501"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dirty="0">
                  <a:solidFill>
                    <a:srgbClr val="1C1C1C"/>
                  </a:solidFill>
                  <a:latin typeface="Twinkl Light" pitchFamily="2" charset="0"/>
                </a:rPr>
                <a:t>Insert text or illustrations here.</a:t>
              </a:r>
            </a:p>
          </p:txBody>
        </p:sp>
        <p:sp>
          <p:nvSpPr>
            <p:cNvPr id="9" name="Oval 8"/>
            <p:cNvSpPr/>
            <p:nvPr userDrawn="1"/>
          </p:nvSpPr>
          <p:spPr bwMode="auto">
            <a:xfrm>
              <a:off x="6193309" y="1701428"/>
              <a:ext cx="1998501"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dirty="0">
                  <a:solidFill>
                    <a:srgbClr val="1C1C1C"/>
                  </a:solidFill>
                  <a:latin typeface="Twinkl Light" pitchFamily="2" charset="0"/>
                </a:rPr>
                <a:t>Insert text or illustrations here.</a:t>
              </a:r>
            </a:p>
          </p:txBody>
        </p:sp>
        <p:sp>
          <p:nvSpPr>
            <p:cNvPr id="10" name="Oval 9"/>
            <p:cNvSpPr/>
            <p:nvPr userDrawn="1"/>
          </p:nvSpPr>
          <p:spPr bwMode="auto">
            <a:xfrm>
              <a:off x="6193309" y="3860816"/>
              <a:ext cx="1996914"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dirty="0">
                  <a:solidFill>
                    <a:srgbClr val="1C1C1C"/>
                  </a:solidFill>
                  <a:latin typeface="Twinkl Light" pitchFamily="2" charset="0"/>
                </a:rPr>
                <a:t>Insert text or illustrations here.</a:t>
              </a:r>
            </a:p>
          </p:txBody>
        </p:sp>
        <p:sp>
          <p:nvSpPr>
            <p:cNvPr id="11" name="Oval 10"/>
            <p:cNvSpPr/>
            <p:nvPr userDrawn="1"/>
          </p:nvSpPr>
          <p:spPr bwMode="auto">
            <a:xfrm>
              <a:off x="4002736" y="3865579"/>
              <a:ext cx="1998501" cy="199902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dirty="0">
                  <a:solidFill>
                    <a:srgbClr val="1C1C1C"/>
                  </a:solidFill>
                  <a:latin typeface="Twinkl Light" pitchFamily="2" charset="0"/>
                </a:rPr>
                <a:t>Insert text or illustrations here.</a:t>
              </a:r>
            </a:p>
          </p:txBody>
        </p:sp>
      </p:gr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45765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4" name="Rectangle 3"/>
          <p:cNvSpPr/>
          <p:nvPr userDrawn="1"/>
        </p:nvSpPr>
        <p:spPr>
          <a:xfrm>
            <a:off x="4660900" y="1514475"/>
            <a:ext cx="3690938"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1C1C1C"/>
                </a:solidFill>
                <a:latin typeface="Twinkl Light" pitchFamily="2" charset="0"/>
              </a:rPr>
              <a:t>Insert text or illustrations here.</a:t>
            </a:r>
          </a:p>
        </p:txBody>
      </p:sp>
      <p:sp>
        <p:nvSpPr>
          <p:cNvPr id="5" name="Rectangle 4"/>
          <p:cNvSpPr/>
          <p:nvPr userDrawn="1"/>
        </p:nvSpPr>
        <p:spPr bwMode="auto">
          <a:xfrm>
            <a:off x="750888" y="15144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1C1C1C"/>
                </a:solidFill>
                <a:latin typeface="Twinkl Light" pitchFamily="2" charset="0"/>
              </a:rPr>
              <a:t>Insert text or illustrations here.</a:t>
            </a:r>
          </a:p>
        </p:txBody>
      </p:sp>
      <p:sp>
        <p:nvSpPr>
          <p:cNvPr id="6" name="Rectangle 5"/>
          <p:cNvSpPr/>
          <p:nvPr userDrawn="1"/>
        </p:nvSpPr>
        <p:spPr bwMode="auto">
          <a:xfrm>
            <a:off x="750888" y="2678113"/>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1C1C1C"/>
                </a:solidFill>
                <a:latin typeface="Twinkl Light" pitchFamily="2" charset="0"/>
              </a:rPr>
              <a:t>Insert text or illustrations here.</a:t>
            </a:r>
          </a:p>
        </p:txBody>
      </p:sp>
      <p:sp>
        <p:nvSpPr>
          <p:cNvPr id="7" name="Rectangle 6"/>
          <p:cNvSpPr/>
          <p:nvPr userDrawn="1"/>
        </p:nvSpPr>
        <p:spPr bwMode="auto">
          <a:xfrm>
            <a:off x="750888" y="3841750"/>
            <a:ext cx="3821112"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1C1C1C"/>
                </a:solidFill>
                <a:latin typeface="Twinkl Light" pitchFamily="2" charset="0"/>
              </a:rPr>
              <a:t>Insert text or illustrations here.</a:t>
            </a:r>
          </a:p>
        </p:txBody>
      </p:sp>
      <p:sp>
        <p:nvSpPr>
          <p:cNvPr id="9" name="Rectangle 8"/>
          <p:cNvSpPr/>
          <p:nvPr userDrawn="1"/>
        </p:nvSpPr>
        <p:spPr bwMode="auto">
          <a:xfrm>
            <a:off x="750888" y="50069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3593680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4" name="Rectangle 3"/>
          <p:cNvSpPr/>
          <p:nvPr userDrawn="1"/>
        </p:nvSpPr>
        <p:spPr>
          <a:xfrm>
            <a:off x="2895600" y="1514475"/>
            <a:ext cx="5492750"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5" name="Rectangle 4"/>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6" name="Rectangle 5"/>
          <p:cNvSpPr/>
          <p:nvPr userDrawn="1"/>
        </p:nvSpPr>
        <p:spPr>
          <a:xfrm>
            <a:off x="755650" y="1514475"/>
            <a:ext cx="2036763"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3617299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4" name="Rectangle 3"/>
          <p:cNvSpPr/>
          <p:nvPr userDrawn="1"/>
        </p:nvSpPr>
        <p:spPr>
          <a:xfrm>
            <a:off x="755650" y="1514475"/>
            <a:ext cx="2852738"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5" name="Rectangle 4"/>
          <p:cNvSpPr/>
          <p:nvPr userDrawn="1"/>
        </p:nvSpPr>
        <p:spPr>
          <a:xfrm>
            <a:off x="3683000" y="4614863"/>
            <a:ext cx="470535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6" name="Rectangle 5"/>
          <p:cNvSpPr/>
          <p:nvPr userDrawn="1"/>
        </p:nvSpPr>
        <p:spPr>
          <a:xfrm>
            <a:off x="3683000" y="1519238"/>
            <a:ext cx="470535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7" name="Rectangle 6"/>
          <p:cNvSpPr/>
          <p:nvPr userDrawn="1"/>
        </p:nvSpPr>
        <p:spPr>
          <a:xfrm>
            <a:off x="3683000" y="3067050"/>
            <a:ext cx="4705350" cy="14779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1295091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4" name="Rectangle 3"/>
          <p:cNvSpPr/>
          <p:nvPr userDrawn="1"/>
        </p:nvSpPr>
        <p:spPr>
          <a:xfrm>
            <a:off x="4611688" y="1514475"/>
            <a:ext cx="3776662"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5" name="Rectangle 4"/>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6" name="Rectangle 5"/>
          <p:cNvSpPr/>
          <p:nvPr userDrawn="1"/>
        </p:nvSpPr>
        <p:spPr>
          <a:xfrm>
            <a:off x="755650"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7" name="Rectangle 6"/>
          <p:cNvSpPr/>
          <p:nvPr userDrawn="1"/>
        </p:nvSpPr>
        <p:spPr>
          <a:xfrm>
            <a:off x="2684463"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2399151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3" name="Content Placeholder 2"/>
          <p:cNvSpPr>
            <a:spLocks noGrp="1"/>
          </p:cNvSpPr>
          <p:nvPr>
            <p:ph idx="1"/>
          </p:nvPr>
        </p:nvSpPr>
        <p:spPr>
          <a:xfrm>
            <a:off x="457198" y="1503759"/>
            <a:ext cx="8220075" cy="946946"/>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9" name="Content Placeholder 2"/>
          <p:cNvSpPr>
            <a:spLocks noGrp="1"/>
          </p:cNvSpPr>
          <p:nvPr>
            <p:ph idx="10"/>
          </p:nvPr>
        </p:nvSpPr>
        <p:spPr>
          <a:xfrm>
            <a:off x="461962" y="5099446"/>
            <a:ext cx="8220075" cy="946946"/>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5697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228FA4-CBFC-4B2A-B216-CDEDBA07F15B}" type="datetimeFigureOut">
              <a:rPr lang="en-US" altLang="en-US"/>
              <a:pPr>
                <a:defRPr/>
              </a:pPr>
              <a:t>1/31/2021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3ECE46-DF4C-4F3B-87C9-FFD782832120}" type="slidenum">
              <a:rPr lang="en-US" altLang="en-US"/>
              <a:pPr>
                <a:defRPr/>
              </a:pPr>
              <a:t>‹#›</a:t>
            </a:fld>
            <a:endParaRPr lang="en-US" altLang="en-US"/>
          </a:p>
        </p:txBody>
      </p:sp>
    </p:spTree>
    <p:extLst>
      <p:ext uri="{BB962C8B-B14F-4D97-AF65-F5344CB8AC3E}">
        <p14:creationId xmlns:p14="http://schemas.microsoft.com/office/powerpoint/2010/main" val="75250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5" name="Rounded Rectangle 4"/>
          <p:cNvSpPr/>
          <p:nvPr userDrawn="1"/>
        </p:nvSpPr>
        <p:spPr>
          <a:xfrm>
            <a:off x="760413" y="4340225"/>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6" name="Rounded Rectangle 5"/>
          <p:cNvSpPr/>
          <p:nvPr userDrawn="1"/>
        </p:nvSpPr>
        <p:spPr>
          <a:xfrm>
            <a:off x="3336925" y="4340225"/>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7" name="Rounded Rectangle 6"/>
          <p:cNvSpPr/>
          <p:nvPr userDrawn="1"/>
        </p:nvSpPr>
        <p:spPr>
          <a:xfrm>
            <a:off x="5915025" y="4340225"/>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9" name="Rounded Rectangle 8"/>
          <p:cNvSpPr/>
          <p:nvPr userDrawn="1"/>
        </p:nvSpPr>
        <p:spPr>
          <a:xfrm>
            <a:off x="755650" y="2493963"/>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10" name="Rounded Rectangle 9"/>
          <p:cNvSpPr/>
          <p:nvPr userDrawn="1"/>
        </p:nvSpPr>
        <p:spPr>
          <a:xfrm>
            <a:off x="3332163" y="2493963"/>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11" name="Rounded Rectangle 10"/>
          <p:cNvSpPr/>
          <p:nvPr userDrawn="1"/>
        </p:nvSpPr>
        <p:spPr>
          <a:xfrm>
            <a:off x="5910263" y="2493963"/>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5" name="Content Placeholder 2"/>
          <p:cNvSpPr>
            <a:spLocks noGrp="1"/>
          </p:cNvSpPr>
          <p:nvPr>
            <p:ph idx="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Tree>
    <p:extLst>
      <p:ext uri="{BB962C8B-B14F-4D97-AF65-F5344CB8AC3E}">
        <p14:creationId xmlns:p14="http://schemas.microsoft.com/office/powerpoint/2010/main" val="598493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5" name="Rectangle 4"/>
          <p:cNvSpPr/>
          <p:nvPr userDrawn="1"/>
        </p:nvSpPr>
        <p:spPr>
          <a:xfrm>
            <a:off x="3752850" y="4616450"/>
            <a:ext cx="2274888"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6" name="Rectangle 5"/>
          <p:cNvSpPr/>
          <p:nvPr userDrawn="1"/>
        </p:nvSpPr>
        <p:spPr>
          <a:xfrm>
            <a:off x="3752850" y="3067050"/>
            <a:ext cx="2274888"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7" name="Rectangle 6"/>
          <p:cNvSpPr/>
          <p:nvPr userDrawn="1"/>
        </p:nvSpPr>
        <p:spPr>
          <a:xfrm>
            <a:off x="3752850" y="1514475"/>
            <a:ext cx="2274888"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9" name="Rectangle 8"/>
          <p:cNvSpPr/>
          <p:nvPr userDrawn="1"/>
        </p:nvSpPr>
        <p:spPr>
          <a:xfrm>
            <a:off x="6119813" y="4616450"/>
            <a:ext cx="2274887"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10" name="Rectangle 9"/>
          <p:cNvSpPr/>
          <p:nvPr userDrawn="1"/>
        </p:nvSpPr>
        <p:spPr>
          <a:xfrm>
            <a:off x="6119813" y="3067050"/>
            <a:ext cx="2274887"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11" name="Rectangle 10"/>
          <p:cNvSpPr/>
          <p:nvPr userDrawn="1"/>
        </p:nvSpPr>
        <p:spPr>
          <a:xfrm>
            <a:off x="6119813" y="1514475"/>
            <a:ext cx="2274887"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dirty="0">
              <a:solidFill>
                <a:srgbClr val="FFFFFF"/>
              </a:solidFill>
              <a:latin typeface="Twinkl Light" pitchFamily="2" charset="0"/>
            </a:endParaRPr>
          </a:p>
        </p:txBody>
      </p:sp>
      <p:sp>
        <p:nvSpPr>
          <p:cNvPr id="3" name="Content Placeholder 2"/>
          <p:cNvSpPr>
            <a:spLocks noGrp="1"/>
          </p:cNvSpPr>
          <p:nvPr>
            <p:ph idx="1"/>
          </p:nvPr>
        </p:nvSpPr>
        <p:spPr>
          <a:xfrm>
            <a:off x="457199" y="1513946"/>
            <a:ext cx="3295652" cy="4882092"/>
          </a:xfrm>
          <a:prstGeom prst="roundRect">
            <a:avLst>
              <a:gd name="adj" fmla="val 1874"/>
            </a:avLst>
          </a:prstGeom>
        </p:spPr>
        <p:txBody>
          <a:bodyP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67730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350" dirty="0">
                <a:solidFill>
                  <a:prstClr val="white"/>
                </a:solidFill>
                <a:latin typeface="Twinkl Light" pitchFamily="2" charset="0"/>
              </a:rPr>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smtClean="0">
                <a:solidFill>
                  <a:srgbClr val="1C1C1C"/>
                </a:solidFill>
                <a:latin typeface="Twinkl" pitchFamily="2" charset="0"/>
              </a:rPr>
              <a:t>Success Criteria</a:t>
            </a:r>
            <a:endParaRPr lang="en-US" sz="3600" dirty="0">
              <a:solidFill>
                <a:srgbClr val="1C1C1C"/>
              </a:solidFill>
              <a:latin typeface="Twinkl" pitchFamily="2" charset="0"/>
            </a:endParaRP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smtClean="0">
                <a:solidFill>
                  <a:srgbClr val="1C1C1C"/>
                </a:solidFill>
                <a:latin typeface="Twinkl" pitchFamily="2" charset="0"/>
              </a:rPr>
              <a:t>Aim</a:t>
            </a:r>
            <a:endParaRPr lang="en-US" sz="3600" dirty="0">
              <a:solidFill>
                <a:srgbClr val="1C1C1C"/>
              </a:solidFill>
              <a:latin typeface="Twinkl" pitchFamily="2" charset="0"/>
            </a:endParaRP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Light" pitchFamily="2" charset="0"/>
              </a:rPr>
              <a:t>Statement 1 Lorem ipsum </a:t>
            </a:r>
            <a:r>
              <a:rPr lang="en-GB" dirty="0" err="1">
                <a:latin typeface="Twinkl Light" pitchFamily="2" charset="0"/>
              </a:rPr>
              <a:t>dolor</a:t>
            </a:r>
            <a:r>
              <a:rPr lang="en-GB" dirty="0">
                <a:latin typeface="Twinkl Light" pitchFamily="2" charset="0"/>
              </a:rPr>
              <a:t> sit </a:t>
            </a:r>
            <a:r>
              <a:rPr lang="en-GB" dirty="0" err="1">
                <a:latin typeface="Twinkl Light" pitchFamily="2" charset="0"/>
              </a:rPr>
              <a:t>amet</a:t>
            </a:r>
            <a:r>
              <a:rPr lang="en-GB" dirty="0">
                <a:latin typeface="Twinkl Light" pitchFamily="2" charset="0"/>
              </a:rPr>
              <a:t>, </a:t>
            </a:r>
            <a:r>
              <a:rPr lang="en-GB" dirty="0" err="1">
                <a:latin typeface="Twinkl Light" pitchFamily="2" charset="0"/>
              </a:rPr>
              <a:t>consectetur</a:t>
            </a:r>
            <a:r>
              <a:rPr lang="en-GB" dirty="0">
                <a:latin typeface="Twinkl Light" pitchFamily="2" charset="0"/>
              </a:rPr>
              <a:t> </a:t>
            </a:r>
            <a:r>
              <a:rPr lang="en-GB" dirty="0" err="1">
                <a:latin typeface="Twinkl Light" pitchFamily="2" charset="0"/>
              </a:rPr>
              <a:t>adipiscing</a:t>
            </a:r>
            <a:r>
              <a:rPr lang="en-GB" dirty="0">
                <a:latin typeface="Twinkl Light" pitchFamily="2" charset="0"/>
              </a:rPr>
              <a:t> </a:t>
            </a:r>
            <a:r>
              <a:rPr lang="en-GB" dirty="0" err="1">
                <a:latin typeface="Twinkl Light" pitchFamily="2" charset="0"/>
              </a:rPr>
              <a:t>elit</a:t>
            </a:r>
            <a:r>
              <a:rPr lang="en-GB" dirty="0">
                <a:latin typeface="Twinkl Light" pitchFamily="2" charset="0"/>
              </a:rPr>
              <a:t>.</a:t>
            </a:r>
            <a:endParaRPr lang="en-GB" dirty="0" smtClean="0">
              <a:latin typeface="Twinkl Light" pitchFamily="2" charset="0"/>
            </a:endParaRPr>
          </a:p>
          <a:p>
            <a:pPr fontAlgn="auto">
              <a:spcAft>
                <a:spcPts val="0"/>
              </a:spcAft>
              <a:defRPr/>
            </a:pPr>
            <a:r>
              <a:rPr lang="en-GB" dirty="0" smtClean="0">
                <a:latin typeface="Twinkl Light" pitchFamily="2" charset="0"/>
              </a:rPr>
              <a:t>Statement 2</a:t>
            </a:r>
          </a:p>
          <a:p>
            <a:pPr lvl="1" fontAlgn="auto">
              <a:spcAft>
                <a:spcPts val="0"/>
              </a:spcAft>
              <a:defRPr/>
            </a:pPr>
            <a:r>
              <a:rPr lang="en-GB" dirty="0" smtClean="0">
                <a:latin typeface="Twinkl Light" pitchFamily="2" charset="0"/>
              </a:rPr>
              <a:t>Sub statement</a:t>
            </a:r>
            <a:endParaRPr lang="en-GB" dirty="0">
              <a:latin typeface="Twinkl Light" pitchFamily="2" charset="0"/>
            </a:endParaRP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Tree>
    <p:extLst>
      <p:ext uri="{BB962C8B-B14F-4D97-AF65-F5344CB8AC3E}">
        <p14:creationId xmlns:p14="http://schemas.microsoft.com/office/powerpoint/2010/main" val="95758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1533525" y="2078038"/>
            <a:ext cx="60674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defTabSz="914400" eaLnBrk="1" hangingPunct="1">
              <a:defRPr/>
            </a:pPr>
            <a:r>
              <a:rPr lang="en-GB" altLang="en-US" sz="2400" smtClean="0">
                <a:solidFill>
                  <a:srgbClr val="1C1C1C"/>
                </a:solidFill>
                <a:latin typeface="BPreplay" panose="02000503000000020004" pitchFamily="50" charset="0"/>
                <a:ea typeface="+mn-ea"/>
              </a:rPr>
              <a:t>Please create your title slide, main slides and end slide backgrounds in </a:t>
            </a:r>
            <a:r>
              <a:rPr lang="en-GB" altLang="en-US" sz="2400" b="1" smtClean="0">
                <a:solidFill>
                  <a:srgbClr val="1C1C1C"/>
                </a:solidFill>
                <a:latin typeface="BPreplay" panose="02000503000000020004" pitchFamily="50" charset="0"/>
                <a:ea typeface="+mn-ea"/>
              </a:rPr>
              <a:t>Photoshop</a:t>
            </a:r>
            <a:r>
              <a:rPr lang="en-GB" altLang="en-US" sz="2400" smtClean="0">
                <a:solidFill>
                  <a:srgbClr val="1C1C1C"/>
                </a:solidFill>
                <a:latin typeface="BPreplay" panose="02000503000000020004" pitchFamily="50" charset="0"/>
                <a:ea typeface="+mn-ea"/>
              </a:rPr>
              <a:t> using the </a:t>
            </a:r>
            <a:r>
              <a:rPr lang="en-GB" altLang="en-US" sz="2400" b="1" smtClean="0">
                <a:solidFill>
                  <a:srgbClr val="1C1C1C"/>
                </a:solidFill>
                <a:latin typeface="BPreplay" panose="02000503000000020004" pitchFamily="50" charset="0"/>
                <a:ea typeface="+mn-ea"/>
              </a:rPr>
              <a:t>PowerPoint Actions</a:t>
            </a:r>
            <a:r>
              <a:rPr lang="en-GB" altLang="en-US" sz="2400" smtClean="0">
                <a:solidFill>
                  <a:srgbClr val="1C1C1C"/>
                </a:solidFill>
                <a:latin typeface="BPreplay" panose="02000503000000020004" pitchFamily="50" charset="0"/>
                <a:ea typeface="+mn-ea"/>
              </a:rPr>
              <a:t> (Z:\#Action Templates\#Actions\PowerPoint)</a:t>
            </a:r>
          </a:p>
          <a:p>
            <a:pPr algn="ctr" defTabSz="914400" eaLnBrk="1" hangingPunct="1">
              <a:defRPr/>
            </a:pPr>
            <a:endParaRPr lang="en-GB" altLang="en-US" sz="2400" smtClean="0">
              <a:solidFill>
                <a:srgbClr val="1C1C1C"/>
              </a:solidFill>
              <a:latin typeface="BPreplay" panose="02000503000000020004" pitchFamily="50" charset="0"/>
              <a:ea typeface="+mn-ea"/>
            </a:endParaRPr>
          </a:p>
          <a:p>
            <a:pPr algn="ctr" defTabSz="914400" eaLnBrk="1" hangingPunct="1">
              <a:defRPr/>
            </a:pPr>
            <a:r>
              <a:rPr lang="en-GB" altLang="en-US" sz="2400" smtClean="0">
                <a:solidFill>
                  <a:srgbClr val="1C1C1C"/>
                </a:solidFill>
                <a:latin typeface="BPreplay" panose="02000503000000020004" pitchFamily="50" charset="0"/>
                <a:ea typeface="+mn-ea"/>
              </a:rPr>
              <a:t>Add your backgrounds to the appropriate </a:t>
            </a:r>
            <a:r>
              <a:rPr lang="en-GB" altLang="en-US" sz="2400" b="1" smtClean="0">
                <a:solidFill>
                  <a:srgbClr val="1C1C1C"/>
                </a:solidFill>
                <a:latin typeface="BPreplay" panose="02000503000000020004" pitchFamily="50" charset="0"/>
                <a:ea typeface="+mn-ea"/>
              </a:rPr>
              <a:t>Master Slides</a:t>
            </a:r>
            <a:r>
              <a:rPr lang="en-GB" altLang="en-US" sz="2400" smtClean="0">
                <a:solidFill>
                  <a:srgbClr val="1C1C1C"/>
                </a:solidFill>
                <a:latin typeface="BPreplay" panose="02000503000000020004" pitchFamily="50" charset="0"/>
                <a:ea typeface="+mn-ea"/>
              </a:rPr>
              <a:t>.</a:t>
            </a:r>
          </a:p>
        </p:txBody>
      </p:sp>
    </p:spTree>
    <p:extLst>
      <p:ext uri="{BB962C8B-B14F-4D97-AF65-F5344CB8AC3E}">
        <p14:creationId xmlns:p14="http://schemas.microsoft.com/office/powerpoint/2010/main" val="272278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C048C1-A0E3-4BAE-B8B1-767A19C40BCF}" type="datetimeFigureOut">
              <a:rPr lang="en-US" altLang="en-US"/>
              <a:pPr>
                <a:defRPr/>
              </a:pPr>
              <a:t>1/31/2021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61DF3E-738F-44BE-92CB-3185D94EA2D5}" type="slidenum">
              <a:rPr lang="en-US" altLang="en-US"/>
              <a:pPr>
                <a:defRPr/>
              </a:pPr>
              <a:t>‹#›</a:t>
            </a:fld>
            <a:endParaRPr lang="en-US" altLang="en-US"/>
          </a:p>
        </p:txBody>
      </p:sp>
    </p:spTree>
    <p:extLst>
      <p:ext uri="{BB962C8B-B14F-4D97-AF65-F5344CB8AC3E}">
        <p14:creationId xmlns:p14="http://schemas.microsoft.com/office/powerpoint/2010/main" val="201846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0FE33A-6BF9-46BB-A071-0244DCA99C1B}" type="datetimeFigureOut">
              <a:rPr lang="en-US" altLang="en-US"/>
              <a:pPr>
                <a:defRPr/>
              </a:pPr>
              <a:t>1/31/2021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9A4930-A126-44B6-89E9-7836B4F1F246}" type="slidenum">
              <a:rPr lang="en-US" altLang="en-US"/>
              <a:pPr>
                <a:defRPr/>
              </a:pPr>
              <a:t>‹#›</a:t>
            </a:fld>
            <a:endParaRPr lang="en-US" altLang="en-US"/>
          </a:p>
        </p:txBody>
      </p:sp>
    </p:spTree>
    <p:extLst>
      <p:ext uri="{BB962C8B-B14F-4D97-AF65-F5344CB8AC3E}">
        <p14:creationId xmlns:p14="http://schemas.microsoft.com/office/powerpoint/2010/main" val="77710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D1C2722-EBF6-4459-B875-0C0D8D928B5C}" type="datetimeFigureOut">
              <a:rPr lang="en-US" altLang="en-US"/>
              <a:pPr>
                <a:defRPr/>
              </a:pPr>
              <a:t>1/31/2021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680718-4EB8-4A48-B1F3-7EAD375F174B}" type="slidenum">
              <a:rPr lang="en-US" altLang="en-US"/>
              <a:pPr>
                <a:defRPr/>
              </a:pPr>
              <a:t>‹#›</a:t>
            </a:fld>
            <a:endParaRPr lang="en-US" altLang="en-US"/>
          </a:p>
        </p:txBody>
      </p:sp>
    </p:spTree>
    <p:extLst>
      <p:ext uri="{BB962C8B-B14F-4D97-AF65-F5344CB8AC3E}">
        <p14:creationId xmlns:p14="http://schemas.microsoft.com/office/powerpoint/2010/main" val="335219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454C45-DC46-427C-9DC6-B1132FA0D61C}" type="datetimeFigureOut">
              <a:rPr lang="en-US" altLang="en-US"/>
              <a:pPr>
                <a:defRPr/>
              </a:pPr>
              <a:t>1/31/2021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81965A-F988-4B07-BE55-D376242514AD}" type="slidenum">
              <a:rPr lang="en-US" altLang="en-US"/>
              <a:pPr>
                <a:defRPr/>
              </a:pPr>
              <a:t>‹#›</a:t>
            </a:fld>
            <a:endParaRPr lang="en-US" altLang="en-US"/>
          </a:p>
        </p:txBody>
      </p:sp>
    </p:spTree>
    <p:extLst>
      <p:ext uri="{BB962C8B-B14F-4D97-AF65-F5344CB8AC3E}">
        <p14:creationId xmlns:p14="http://schemas.microsoft.com/office/powerpoint/2010/main" val="108134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02A36E-5C46-40F6-8410-AF7F992C2154}" type="datetimeFigureOut">
              <a:rPr lang="en-US" altLang="en-US"/>
              <a:pPr>
                <a:defRPr/>
              </a:pPr>
              <a:t>1/31/2021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378F53-9F53-4F7F-A0ED-6FFE66BB7424}" type="slidenum">
              <a:rPr lang="en-US" altLang="en-US"/>
              <a:pPr>
                <a:defRPr/>
              </a:pPr>
              <a:t>‹#›</a:t>
            </a:fld>
            <a:endParaRPr lang="en-US" altLang="en-US"/>
          </a:p>
        </p:txBody>
      </p:sp>
    </p:spTree>
    <p:extLst>
      <p:ext uri="{BB962C8B-B14F-4D97-AF65-F5344CB8AC3E}">
        <p14:creationId xmlns:p14="http://schemas.microsoft.com/office/powerpoint/2010/main" val="369110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EEDF4B-ECAA-4949-ABEC-70401207555C}" type="datetimeFigureOut">
              <a:rPr lang="en-US" altLang="en-US"/>
              <a:pPr>
                <a:defRPr/>
              </a:pPr>
              <a:t>1/31/2021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E24B36-69B5-4DAD-A973-9DCE944F51CC}" type="slidenum">
              <a:rPr lang="en-US" altLang="en-US"/>
              <a:pPr>
                <a:defRPr/>
              </a:pPr>
              <a:t>‹#›</a:t>
            </a:fld>
            <a:endParaRPr lang="en-US" altLang="en-US"/>
          </a:p>
        </p:txBody>
      </p:sp>
    </p:spTree>
    <p:extLst>
      <p:ext uri="{BB962C8B-B14F-4D97-AF65-F5344CB8AC3E}">
        <p14:creationId xmlns:p14="http://schemas.microsoft.com/office/powerpoint/2010/main" val="243082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33F68F-A6AE-4AB3-ACCE-FFE399AD1BF0}" type="datetimeFigureOut">
              <a:rPr lang="en-US" altLang="en-US"/>
              <a:pPr>
                <a:defRPr/>
              </a:pPr>
              <a:t>1/31/2021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284F17-3B29-44A7-951A-39CD891BECAD}" type="slidenum">
              <a:rPr lang="en-US" altLang="en-US"/>
              <a:pPr>
                <a:defRPr/>
              </a:pPr>
              <a:t>‹#›</a:t>
            </a:fld>
            <a:endParaRPr lang="en-US" altLang="en-US"/>
          </a:p>
        </p:txBody>
      </p:sp>
    </p:spTree>
    <p:extLst>
      <p:ext uri="{BB962C8B-B14F-4D97-AF65-F5344CB8AC3E}">
        <p14:creationId xmlns:p14="http://schemas.microsoft.com/office/powerpoint/2010/main" val="340117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6A935A6-8081-4608-B015-04CCC42BCBDC}" type="datetimeFigureOut">
              <a:rPr lang="en-US" altLang="en-US"/>
              <a:pPr>
                <a:defRPr/>
              </a:pPr>
              <a:t>1/31/2021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A2F90C21-000E-4BEF-8424-FAFC1DF994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a:solidFill>
            <a:srgbClr val="1C1C1C"/>
          </a:solidFill>
          <a:latin typeface="Twinkl" pitchFamily="2" charset="0"/>
        </a:defRPr>
      </a:lvl2pPr>
      <a:lvl3pPr algn="l" rtl="0" eaLnBrk="0" fontAlgn="base" hangingPunct="0">
        <a:lnSpc>
          <a:spcPct val="90000"/>
        </a:lnSpc>
        <a:spcBef>
          <a:spcPct val="0"/>
        </a:spcBef>
        <a:spcAft>
          <a:spcPct val="0"/>
        </a:spcAft>
        <a:defRPr sz="4000">
          <a:solidFill>
            <a:srgbClr val="1C1C1C"/>
          </a:solidFill>
          <a:latin typeface="Twinkl" pitchFamily="2" charset="0"/>
        </a:defRPr>
      </a:lvl3pPr>
      <a:lvl4pPr algn="l" rtl="0" eaLnBrk="0" fontAlgn="base" hangingPunct="0">
        <a:lnSpc>
          <a:spcPct val="90000"/>
        </a:lnSpc>
        <a:spcBef>
          <a:spcPct val="0"/>
        </a:spcBef>
        <a:spcAft>
          <a:spcPct val="0"/>
        </a:spcAft>
        <a:defRPr sz="4000">
          <a:solidFill>
            <a:srgbClr val="1C1C1C"/>
          </a:solidFill>
          <a:latin typeface="Twinkl" pitchFamily="2" charset="0"/>
        </a:defRPr>
      </a:lvl4pPr>
      <a:lvl5pPr algn="l" rtl="0" eaLnBrk="0" fontAlgn="base" hangingPunct="0">
        <a:lnSpc>
          <a:spcPct val="90000"/>
        </a:lnSpc>
        <a:spcBef>
          <a:spcPct val="0"/>
        </a:spcBef>
        <a:spcAft>
          <a:spcPct val="0"/>
        </a:spcAft>
        <a:defRPr sz="4000">
          <a:solidFill>
            <a:srgbClr val="1C1C1C"/>
          </a:solidFill>
          <a:latin typeface="Twinkl" pitchFamily="2"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Light" pitchFamily="2" charset="0"/>
          <a:ea typeface="Sassoon Infant Rg" panose="02000503030000020003"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Light" pitchFamily="2" charset="0"/>
          <a:ea typeface="Sassoon Infant Rg" panose="02000503030000020003"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mailto:Jon@th@nC@flickr.com" TargetMode="External"/><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extBox 3"/>
          <p:cNvSpPr txBox="1">
            <a:spLocks noChangeArrowheads="1"/>
          </p:cNvSpPr>
          <p:nvPr/>
        </p:nvSpPr>
        <p:spPr bwMode="auto">
          <a:xfrm>
            <a:off x="1162050" y="914400"/>
            <a:ext cx="67214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6600">
                <a:solidFill>
                  <a:srgbClr val="FFFFFF"/>
                </a:solidFill>
                <a:latin typeface="Twinkl SemiBold" pitchFamily="2" charset="0"/>
              </a:rPr>
              <a:t>Internet Safety</a:t>
            </a:r>
          </a:p>
        </p:txBody>
      </p:sp>
      <p:sp>
        <p:nvSpPr>
          <p:cNvPr id="15363" name="TextBox 4"/>
          <p:cNvSpPr txBox="1">
            <a:spLocks noChangeArrowheads="1"/>
          </p:cNvSpPr>
          <p:nvPr/>
        </p:nvSpPr>
        <p:spPr bwMode="auto">
          <a:xfrm>
            <a:off x="1162050" y="3932238"/>
            <a:ext cx="6721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a:solidFill>
                  <a:srgbClr val="FFFF00"/>
                </a:solidFill>
              </a:rPr>
              <a:t>Click Clever. Click Safe.</a:t>
            </a:r>
          </a:p>
        </p:txBody>
      </p:sp>
      <p:sp>
        <p:nvSpPr>
          <p:cNvPr id="15364" name="TextBox 5"/>
          <p:cNvSpPr txBox="1">
            <a:spLocks noChangeArrowheads="1"/>
          </p:cNvSpPr>
          <p:nvPr/>
        </p:nvSpPr>
        <p:spPr bwMode="auto">
          <a:xfrm>
            <a:off x="1162050" y="4638675"/>
            <a:ext cx="672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000">
                <a:solidFill>
                  <a:srgbClr val="FFFFFF"/>
                </a:solidFill>
              </a:rPr>
              <a:t>Internet safety guidelines for children to follow and learn.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162050" y="993775"/>
            <a:ext cx="67214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a:solidFill>
                  <a:srgbClr val="FFFFFF"/>
                </a:solidFill>
              </a:rPr>
              <a:t>The main thing to remember is:</a:t>
            </a:r>
          </a:p>
          <a:p>
            <a:pPr algn="ctr" defTabSz="914400" eaLnBrk="1" hangingPunct="1">
              <a:lnSpc>
                <a:spcPct val="100000"/>
              </a:lnSpc>
              <a:spcBef>
                <a:spcPct val="0"/>
              </a:spcBef>
              <a:buFontTx/>
              <a:buNone/>
            </a:pPr>
            <a:r>
              <a:rPr lang="en-GB" altLang="en-US" sz="2000">
                <a:solidFill>
                  <a:srgbClr val="FFFFFF"/>
                </a:solidFill>
              </a:rPr>
              <a:t>Be smart and safe by making the right choices.</a:t>
            </a:r>
          </a:p>
          <a:p>
            <a:pPr algn="ctr" defTabSz="914400" eaLnBrk="1" hangingPunct="1">
              <a:lnSpc>
                <a:spcPct val="100000"/>
              </a:lnSpc>
              <a:spcBef>
                <a:spcPct val="0"/>
              </a:spcBef>
              <a:buFontTx/>
              <a:buNone/>
            </a:pPr>
            <a:r>
              <a:rPr lang="en-GB" altLang="en-US" sz="2000">
                <a:solidFill>
                  <a:srgbClr val="FFFFFF"/>
                </a:solidFill>
              </a:rPr>
              <a:t>If you are ever unsure,</a:t>
            </a:r>
          </a:p>
          <a:p>
            <a:pPr algn="ctr" defTabSz="914400" eaLnBrk="1" hangingPunct="1">
              <a:lnSpc>
                <a:spcPct val="100000"/>
              </a:lnSpc>
              <a:spcBef>
                <a:spcPct val="0"/>
              </a:spcBef>
              <a:buFontTx/>
              <a:buNone/>
            </a:pPr>
            <a:r>
              <a:rPr lang="en-GB" altLang="en-US" sz="2800">
                <a:solidFill>
                  <a:srgbClr val="FFFF00"/>
                </a:solidFill>
                <a:latin typeface="Twinkl" pitchFamily="2" charset="0"/>
              </a:rPr>
              <a:t>ASK for help and advice.</a:t>
            </a:r>
          </a:p>
          <a:p>
            <a:pPr algn="ctr" defTabSz="914400" eaLnBrk="1" hangingPunct="1">
              <a:lnSpc>
                <a:spcPct val="100000"/>
              </a:lnSpc>
              <a:spcBef>
                <a:spcPct val="0"/>
              </a:spcBef>
              <a:buFontTx/>
              <a:buNone/>
            </a:pPr>
            <a:r>
              <a:rPr lang="en-GB" altLang="en-US" sz="2000">
                <a:solidFill>
                  <a:srgbClr val="FFFFFF"/>
                </a:solidFill>
              </a:rPr>
              <a:t>Do not deal with it alone!</a:t>
            </a:r>
          </a:p>
        </p:txBody>
      </p:sp>
      <p:sp>
        <p:nvSpPr>
          <p:cNvPr id="24579" name="TextBox 4"/>
          <p:cNvSpPr txBox="1">
            <a:spLocks noChangeArrowheads="1"/>
          </p:cNvSpPr>
          <p:nvPr/>
        </p:nvSpPr>
        <p:spPr bwMode="auto">
          <a:xfrm>
            <a:off x="3317875" y="4632325"/>
            <a:ext cx="3189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defTabSz="914400" eaLnBrk="1" hangingPunct="1">
              <a:lnSpc>
                <a:spcPct val="100000"/>
              </a:lnSpc>
              <a:spcBef>
                <a:spcPct val="0"/>
              </a:spcBef>
              <a:buFontTx/>
              <a:buNone/>
            </a:pPr>
            <a:r>
              <a:rPr lang="en-GB" altLang="en-US" sz="2800">
                <a:solidFill>
                  <a:srgbClr val="FFFF00"/>
                </a:solidFill>
                <a:latin typeface="Twinkl" pitchFamily="2" charset="0"/>
              </a:rPr>
              <a:t>Happy Surfing</a:t>
            </a:r>
            <a:endParaRPr lang="en-GB" altLang="en-US" sz="2800">
              <a:solidFill>
                <a:srgbClr val="FFFF00"/>
              </a:solidFill>
            </a:endParaRPr>
          </a:p>
        </p:txBody>
      </p:sp>
      <p:pic>
        <p:nvPicPr>
          <p:cNvPr id="2458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8238" y="2867025"/>
            <a:ext cx="16954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162050" y="993775"/>
            <a:ext cx="672147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dirty="0" smtClean="0">
                <a:solidFill>
                  <a:srgbClr val="FFFFFF"/>
                </a:solidFill>
              </a:rPr>
              <a:t>As well as keeping safe online, we must keep our mental well-being happy too.</a:t>
            </a:r>
          </a:p>
          <a:p>
            <a:pPr algn="ctr" defTabSz="914400" eaLnBrk="1" hangingPunct="1">
              <a:lnSpc>
                <a:spcPct val="100000"/>
              </a:lnSpc>
              <a:spcBef>
                <a:spcPct val="0"/>
              </a:spcBef>
              <a:buNone/>
            </a:pPr>
            <a:r>
              <a:rPr lang="en-GB" altLang="en-US" sz="2800" dirty="0" smtClean="0">
                <a:solidFill>
                  <a:srgbClr val="FFFFFF"/>
                </a:solidFill>
              </a:rPr>
              <a:t>Social media and the internet has many positives such as: </a:t>
            </a:r>
          </a:p>
          <a:p>
            <a:pPr algn="ctr" defTabSz="914400" eaLnBrk="1" hangingPunct="1">
              <a:lnSpc>
                <a:spcPct val="100000"/>
              </a:lnSpc>
              <a:spcBef>
                <a:spcPct val="0"/>
              </a:spcBef>
              <a:buNone/>
            </a:pPr>
            <a:endParaRPr lang="en-GB" altLang="en-US" sz="2800" dirty="0">
              <a:solidFill>
                <a:srgbClr val="FFFFFF"/>
              </a:solidFill>
            </a:endParaRPr>
          </a:p>
          <a:p>
            <a:pPr marL="342900" indent="-342900" algn="ctr" defTabSz="914400" eaLnBrk="1" hangingPunct="1">
              <a:lnSpc>
                <a:spcPct val="100000"/>
              </a:lnSpc>
              <a:spcBef>
                <a:spcPct val="0"/>
              </a:spcBef>
            </a:pPr>
            <a:r>
              <a:rPr lang="en-GB" altLang="en-US" sz="2000" dirty="0" smtClean="0">
                <a:solidFill>
                  <a:srgbClr val="FFFFFF"/>
                </a:solidFill>
              </a:rPr>
              <a:t>Creates social support</a:t>
            </a:r>
          </a:p>
          <a:p>
            <a:pPr marL="342900" indent="-342900" algn="ctr" defTabSz="914400" eaLnBrk="1" hangingPunct="1">
              <a:lnSpc>
                <a:spcPct val="100000"/>
              </a:lnSpc>
              <a:spcBef>
                <a:spcPct val="0"/>
              </a:spcBef>
            </a:pPr>
            <a:r>
              <a:rPr lang="en-GB" altLang="en-US" sz="2000" dirty="0" smtClean="0">
                <a:solidFill>
                  <a:srgbClr val="FFFFFF"/>
                </a:solidFill>
              </a:rPr>
              <a:t>Keeps you in touch with family/friends who live far away</a:t>
            </a:r>
          </a:p>
          <a:p>
            <a:pPr marL="342900" indent="-342900" algn="ctr" defTabSz="914400" eaLnBrk="1" hangingPunct="1">
              <a:lnSpc>
                <a:spcPct val="100000"/>
              </a:lnSpc>
              <a:spcBef>
                <a:spcPct val="0"/>
              </a:spcBef>
            </a:pPr>
            <a:r>
              <a:rPr lang="en-GB" altLang="en-US" sz="2000" dirty="0" smtClean="0">
                <a:solidFill>
                  <a:srgbClr val="FFFFFF"/>
                </a:solidFill>
              </a:rPr>
              <a:t>Helps some people be more honest with their friends</a:t>
            </a:r>
          </a:p>
          <a:p>
            <a:pPr marL="342900" indent="-342900" algn="ctr" defTabSz="914400" eaLnBrk="1" hangingPunct="1">
              <a:lnSpc>
                <a:spcPct val="100000"/>
              </a:lnSpc>
              <a:spcBef>
                <a:spcPct val="0"/>
              </a:spcBef>
            </a:pPr>
            <a:r>
              <a:rPr lang="en-GB" altLang="en-US" sz="2000" dirty="0" smtClean="0">
                <a:solidFill>
                  <a:srgbClr val="FFFFFF"/>
                </a:solidFill>
              </a:rPr>
              <a:t>Makes some people feel less alone</a:t>
            </a:r>
          </a:p>
          <a:p>
            <a:pPr marL="342900" indent="-342900" algn="ctr" defTabSz="914400" eaLnBrk="1" hangingPunct="1">
              <a:lnSpc>
                <a:spcPct val="100000"/>
              </a:lnSpc>
              <a:spcBef>
                <a:spcPct val="0"/>
              </a:spcBef>
            </a:pPr>
            <a:r>
              <a:rPr lang="en-GB" altLang="en-US" sz="2000" dirty="0" smtClean="0">
                <a:solidFill>
                  <a:srgbClr val="FFFFFF"/>
                </a:solidFill>
              </a:rPr>
              <a:t>Provides easier access for support with mental well-being</a:t>
            </a:r>
          </a:p>
          <a:p>
            <a:pPr marL="457200" indent="-457200" algn="ctr" defTabSz="914400" eaLnBrk="1" hangingPunct="1">
              <a:lnSpc>
                <a:spcPct val="100000"/>
              </a:lnSpc>
              <a:spcBef>
                <a:spcPct val="0"/>
              </a:spcBef>
            </a:pPr>
            <a:endParaRPr lang="en-GB" altLang="en-US" sz="2800" dirty="0" smtClean="0">
              <a:solidFill>
                <a:srgbClr val="FFFFFF"/>
              </a:solidFill>
            </a:endParaRPr>
          </a:p>
        </p:txBody>
      </p:sp>
    </p:spTree>
    <p:extLst>
      <p:ext uri="{BB962C8B-B14F-4D97-AF65-F5344CB8AC3E}">
        <p14:creationId xmlns:p14="http://schemas.microsoft.com/office/powerpoint/2010/main" val="3920130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162050" y="993775"/>
            <a:ext cx="67214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b="1" dirty="0" smtClean="0">
                <a:solidFill>
                  <a:srgbClr val="FFFFFF"/>
                </a:solidFill>
              </a:rPr>
              <a:t>With anything, there are also some downsides to social media and the internet:</a:t>
            </a:r>
          </a:p>
          <a:p>
            <a:pPr marL="457200" indent="-457200" algn="ctr" defTabSz="914400" eaLnBrk="1" hangingPunct="1">
              <a:lnSpc>
                <a:spcPct val="100000"/>
              </a:lnSpc>
              <a:spcBef>
                <a:spcPct val="0"/>
              </a:spcBef>
            </a:pPr>
            <a:r>
              <a:rPr lang="en-GB" altLang="en-US" sz="2000" dirty="0" smtClean="0">
                <a:solidFill>
                  <a:srgbClr val="FFFFFF"/>
                </a:solidFill>
              </a:rPr>
              <a:t>It can make people feel less satisfied with life (compare yourself to others)</a:t>
            </a:r>
          </a:p>
          <a:p>
            <a:pPr marL="457200" indent="-457200" algn="ctr" defTabSz="914400" eaLnBrk="1" hangingPunct="1">
              <a:lnSpc>
                <a:spcPct val="100000"/>
              </a:lnSpc>
              <a:spcBef>
                <a:spcPct val="0"/>
              </a:spcBef>
            </a:pPr>
            <a:r>
              <a:rPr lang="en-GB" altLang="en-US" sz="2000" dirty="0" smtClean="0">
                <a:solidFill>
                  <a:srgbClr val="FFFFFF"/>
                </a:solidFill>
              </a:rPr>
              <a:t>Can distort body image (think back to PSHE on Weds)</a:t>
            </a:r>
          </a:p>
          <a:p>
            <a:pPr marL="457200" indent="-457200" algn="ctr" defTabSz="914400" eaLnBrk="1" hangingPunct="1">
              <a:lnSpc>
                <a:spcPct val="100000"/>
              </a:lnSpc>
              <a:spcBef>
                <a:spcPct val="0"/>
              </a:spcBef>
            </a:pPr>
            <a:r>
              <a:rPr lang="en-GB" altLang="en-US" sz="2000" dirty="0" smtClean="0">
                <a:solidFill>
                  <a:srgbClr val="FFFFFF"/>
                </a:solidFill>
              </a:rPr>
              <a:t>Can add to the negative feelings that you might be feeling already</a:t>
            </a:r>
          </a:p>
          <a:p>
            <a:pPr marL="457200" indent="-457200" algn="ctr" defTabSz="914400" eaLnBrk="1" hangingPunct="1">
              <a:lnSpc>
                <a:spcPct val="100000"/>
              </a:lnSpc>
              <a:spcBef>
                <a:spcPct val="0"/>
              </a:spcBef>
            </a:pPr>
            <a:r>
              <a:rPr lang="en-GB" altLang="en-US" sz="2000" dirty="0" smtClean="0">
                <a:solidFill>
                  <a:srgbClr val="FFFFFF"/>
                </a:solidFill>
              </a:rPr>
              <a:t>Can expose some people to bullying</a:t>
            </a:r>
          </a:p>
          <a:p>
            <a:pPr marL="457200" indent="-457200" algn="ctr" defTabSz="914400" eaLnBrk="1" hangingPunct="1">
              <a:lnSpc>
                <a:spcPct val="100000"/>
              </a:lnSpc>
              <a:spcBef>
                <a:spcPct val="0"/>
              </a:spcBef>
            </a:pPr>
            <a:r>
              <a:rPr lang="en-GB" altLang="en-US" sz="2000" dirty="0" smtClean="0">
                <a:solidFill>
                  <a:srgbClr val="FFFFFF"/>
                </a:solidFill>
              </a:rPr>
              <a:t>It can create social anxiety </a:t>
            </a:r>
          </a:p>
          <a:p>
            <a:pPr marL="457200" indent="-457200" algn="ctr" defTabSz="914400" eaLnBrk="1" hangingPunct="1">
              <a:lnSpc>
                <a:spcPct val="100000"/>
              </a:lnSpc>
              <a:spcBef>
                <a:spcPct val="0"/>
              </a:spcBef>
            </a:pPr>
            <a:r>
              <a:rPr lang="en-GB" altLang="en-US" sz="2000" dirty="0" smtClean="0">
                <a:solidFill>
                  <a:srgbClr val="FFFFFF"/>
                </a:solidFill>
              </a:rPr>
              <a:t>16% of children aged 8-11 have reported they have seen content that is ‘worrying or nasty’</a:t>
            </a:r>
          </a:p>
        </p:txBody>
      </p:sp>
    </p:spTree>
    <p:extLst>
      <p:ext uri="{BB962C8B-B14F-4D97-AF65-F5344CB8AC3E}">
        <p14:creationId xmlns:p14="http://schemas.microsoft.com/office/powerpoint/2010/main" val="3569795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162050" y="993775"/>
            <a:ext cx="6721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b="1" dirty="0" smtClean="0">
                <a:solidFill>
                  <a:srgbClr val="FFFFFF"/>
                </a:solidFill>
              </a:rPr>
              <a:t>So what can you do to help others?</a:t>
            </a:r>
          </a:p>
        </p:txBody>
      </p:sp>
      <p:sp>
        <p:nvSpPr>
          <p:cNvPr id="3" name="TextBox 1"/>
          <p:cNvSpPr txBox="1">
            <a:spLocks noChangeArrowheads="1"/>
          </p:cNvSpPr>
          <p:nvPr/>
        </p:nvSpPr>
        <p:spPr bwMode="auto">
          <a:xfrm>
            <a:off x="1300278" y="1516995"/>
            <a:ext cx="64450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marL="457200" indent="-457200" algn="ctr" defTabSz="914400" eaLnBrk="1" hangingPunct="1">
              <a:lnSpc>
                <a:spcPct val="100000"/>
              </a:lnSpc>
              <a:spcBef>
                <a:spcPct val="0"/>
              </a:spcBef>
            </a:pPr>
            <a:r>
              <a:rPr lang="en-GB" altLang="en-US" sz="2400" dirty="0" smtClean="0">
                <a:solidFill>
                  <a:srgbClr val="FFFFFF"/>
                </a:solidFill>
              </a:rPr>
              <a:t>If you see anything that you shouldn’t- let a trusted adult know and report it.</a:t>
            </a:r>
          </a:p>
          <a:p>
            <a:pPr marL="457200" indent="-457200" algn="ctr" defTabSz="914400" eaLnBrk="1" hangingPunct="1">
              <a:lnSpc>
                <a:spcPct val="100000"/>
              </a:lnSpc>
              <a:spcBef>
                <a:spcPct val="0"/>
              </a:spcBef>
            </a:pPr>
            <a:r>
              <a:rPr lang="en-GB" altLang="en-US" sz="2400" dirty="0" smtClean="0">
                <a:solidFill>
                  <a:srgbClr val="FFFFFF"/>
                </a:solidFill>
              </a:rPr>
              <a:t>Do not get involved with cyber bullying; this could be online or via chat groups</a:t>
            </a:r>
          </a:p>
          <a:p>
            <a:pPr marL="457200" indent="-457200" algn="ctr" defTabSz="914400" eaLnBrk="1" hangingPunct="1">
              <a:lnSpc>
                <a:spcPct val="100000"/>
              </a:lnSpc>
              <a:spcBef>
                <a:spcPct val="0"/>
              </a:spcBef>
            </a:pPr>
            <a:r>
              <a:rPr lang="en-GB" altLang="en-US" sz="2400" dirty="0" smtClean="0">
                <a:solidFill>
                  <a:srgbClr val="FFFFFF"/>
                </a:solidFill>
              </a:rPr>
              <a:t>Make sure you have a balance of online and offline life.</a:t>
            </a:r>
          </a:p>
          <a:p>
            <a:pPr marL="457200" indent="-457200" algn="ctr" defTabSz="914400" eaLnBrk="1" hangingPunct="1">
              <a:lnSpc>
                <a:spcPct val="100000"/>
              </a:lnSpc>
              <a:spcBef>
                <a:spcPct val="0"/>
              </a:spcBef>
            </a:pPr>
            <a:r>
              <a:rPr lang="en-GB" altLang="en-US" sz="2400" dirty="0" smtClean="0">
                <a:solidFill>
                  <a:srgbClr val="FFFFFF"/>
                </a:solidFill>
              </a:rPr>
              <a:t>Do not believe everything you see on the internet, a lot is made to look better than it is.</a:t>
            </a:r>
          </a:p>
        </p:txBody>
      </p:sp>
    </p:spTree>
    <p:extLst>
      <p:ext uri="{BB962C8B-B14F-4D97-AF65-F5344CB8AC3E}">
        <p14:creationId xmlns:p14="http://schemas.microsoft.com/office/powerpoint/2010/main" val="75775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5602" name="Picture 4"/>
          <p:cNvPicPr>
            <a:picLocks noChangeAspect="1"/>
          </p:cNvPicPr>
          <p:nvPr/>
        </p:nvPicPr>
        <p:blipFill>
          <a:blip r:embed="rId2">
            <a:extLst>
              <a:ext uri="{28A0092B-C50C-407E-A947-70E740481C1C}">
                <a14:useLocalDpi xmlns:a14="http://schemas.microsoft.com/office/drawing/2010/main" val="0"/>
              </a:ext>
            </a:extLst>
          </a:blip>
          <a:srcRect t="42126" b="35603"/>
          <a:stretch>
            <a:fillRect/>
          </a:stretch>
        </p:blipFill>
        <p:spPr bwMode="auto">
          <a:xfrm>
            <a:off x="882650" y="411163"/>
            <a:ext cx="73040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724025"/>
            <a:ext cx="841692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57175"/>
            <a:ext cx="8229600" cy="4187825"/>
          </a:xfrm>
        </p:spPr>
        <p:txBody>
          <a:bodyPr/>
          <a:lstStyle/>
          <a:p>
            <a:pPr eaLnBrk="1" hangingPunct="1"/>
            <a:r>
              <a:rPr lang="en-US" altLang="en-US" smtClean="0"/>
              <a:t>What is a pixel?</a:t>
            </a:r>
            <a:br>
              <a:rPr lang="en-US" altLang="en-US" smtClean="0"/>
            </a:br>
            <a:r>
              <a:rPr lang="en-US" altLang="en-US" sz="2700" smtClean="0"/>
              <a:t>The term "pixel" is actually short for "Picture Element." These small little dots are what make up the images on computer displays, whether they are flat-screen (LCD) or tube (CRT) monitors. The screen is divided up into a matrix of thousands or even millions of pixels. Each pixel can only be one color at a time. However, since they are so small, pixels often blend together to form various shades and blends of colors. </a:t>
            </a: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2650" y="4427538"/>
            <a:ext cx="22050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mtClean="0"/>
              <a:t>Pixel Art in computer games</a:t>
            </a:r>
          </a:p>
        </p:txBody>
      </p:sp>
      <p:sp>
        <p:nvSpPr>
          <p:cNvPr id="27651" name="Content Placeholder 2"/>
          <p:cNvSpPr>
            <a:spLocks noGrp="1"/>
          </p:cNvSpPr>
          <p:nvPr>
            <p:ph idx="1"/>
          </p:nvPr>
        </p:nvSpPr>
        <p:spPr/>
        <p:txBody>
          <a:bodyPr/>
          <a:lstStyle/>
          <a:p>
            <a:pPr marL="0" indent="0" algn="ctr" eaLnBrk="1" hangingPunct="1">
              <a:buFont typeface="Arial" panose="020B0604020202020204" pitchFamily="34" charset="0"/>
              <a:buNone/>
            </a:pPr>
            <a:r>
              <a:rPr lang="en-US" altLang="en-US" sz="2800" smtClean="0"/>
              <a:t>Pixel art is generally thought of as a computer graphic where the image is literally drawn pixel-by-pixel in tiny detail, usually using a limited color palette. Pixel Art is a form of digital art inspired by the 8-bit and 16-bit computer games from the 80’s and 90’s.</a:t>
            </a:r>
          </a:p>
          <a:p>
            <a:pPr marL="0" indent="0" algn="ctr" eaLnBrk="1" hangingPunct="1">
              <a:buFont typeface="Arial" panose="020B0604020202020204" pitchFamily="34" charset="0"/>
              <a:buNone/>
            </a:pPr>
            <a:endParaRPr lang="en-US" altLang="en-US" sz="2800" smtClean="0"/>
          </a:p>
          <a:p>
            <a:pPr marL="0" indent="0" algn="ctr" eaLnBrk="1" hangingPunct="1">
              <a:buFont typeface="Arial" panose="020B0604020202020204" pitchFamily="34" charset="0"/>
              <a:buNone/>
            </a:pPr>
            <a:r>
              <a:rPr lang="en-US" altLang="en-US" sz="2800" smtClean="0"/>
              <a:t>It has been hugely influential- see if you can recognise some of these computer game characters:</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898525"/>
            <a:ext cx="578485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880600" y="3111500"/>
            <a:ext cx="2355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6000"/>
              <a:t>Mario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01668E-6 5.73808E-7 L -0.45414 0.29685 " pathEditMode="relative" rAng="0" ptsTypes="AA">
                                      <p:cBhvr>
                                        <p:cTn id="6" dur="2000" fill="hold"/>
                                        <p:tgtEl>
                                          <p:spTgt spid="3">
                                            <p:txEl>
                                              <p:pRg st="0" end="0"/>
                                            </p:txEl>
                                          </p:spTgt>
                                        </p:tgtEl>
                                        <p:attrNameLst>
                                          <p:attrName>ppt_x</p:attrName>
                                          <p:attrName>ppt_y</p:attrName>
                                        </p:attrNameLst>
                                      </p:cBhvr>
                                      <p:rCtr x="-22707" y="148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 y="257175"/>
            <a:ext cx="683895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0036175" y="852488"/>
            <a:ext cx="22764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800"/>
              <a:t>Donkey Kong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2.15427E-6 3.031E-6 L -0.3492 0.00555 " pathEditMode="relative" rAng="0" ptsTypes="AA">
                                      <p:cBhvr>
                                        <p:cTn id="6" dur="2000" fill="hold"/>
                                        <p:tgtEl>
                                          <p:spTgt spid="4"/>
                                        </p:tgtEl>
                                        <p:attrNameLst>
                                          <p:attrName>ppt_x</p:attrName>
                                          <p:attrName>ppt_y</p:attrName>
                                        </p:attrNameLst>
                                      </p:cBhvr>
                                      <p:rCtr x="-17460"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188" y="819150"/>
            <a:ext cx="4335462"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293225" y="2555875"/>
            <a:ext cx="4506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000"/>
              <a:t>Link- From Zelda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61111E-6 4.44444E-6 L -0.42534 0.00925 " pathEditMode="relative" rAng="0" ptsTypes="AA">
                                      <p:cBhvr>
                                        <p:cTn id="6" dur="2000" fill="hold"/>
                                        <p:tgtEl>
                                          <p:spTgt spid="3"/>
                                        </p:tgtEl>
                                        <p:attrNameLst>
                                          <p:attrName>ppt_x</p:attrName>
                                          <p:attrName>ppt_y</p:attrName>
                                        </p:attrNameLst>
                                      </p:cBhvr>
                                      <p:rCtr x="-2126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1162050" y="3932238"/>
            <a:ext cx="6721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a:solidFill>
                  <a:srgbClr val="FFFF00"/>
                </a:solidFill>
              </a:rPr>
              <a:t>Today you will be making notes as we go through the slides.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17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714375"/>
            <a:ext cx="63404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556750" y="1052513"/>
            <a:ext cx="2230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t>Megaman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4.87839E-6 -1.57335E-6 L -0.33391 -0.00116 " pathEditMode="relative" rAng="0" ptsTypes="AA">
                                      <p:cBhvr>
                                        <p:cTn id="6" dur="2000" fill="hold"/>
                                        <p:tgtEl>
                                          <p:spTgt spid="3"/>
                                        </p:tgtEl>
                                        <p:attrNameLst>
                                          <p:attrName>ppt_x</p:attrName>
                                          <p:attrName>ppt_y</p:attrName>
                                        </p:attrNameLst>
                                      </p:cBhvr>
                                      <p:rCtr x="-16696"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27763"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277350" y="619125"/>
            <a:ext cx="37798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400"/>
              <a:t>Sonic the Hedgehog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5.55556E-7 -3.33333E-6 L -0.43576 0.22917 " pathEditMode="relative" rAng="0" ptsTypes="AA">
                                      <p:cBhvr>
                                        <p:cTn id="6" dur="2000" fill="hold"/>
                                        <p:tgtEl>
                                          <p:spTgt spid="3"/>
                                        </p:tgtEl>
                                        <p:attrNameLst>
                                          <p:attrName>ppt_x</p:attrName>
                                          <p:attrName>ppt_y</p:attrName>
                                        </p:attrNameLst>
                                      </p:cBhvr>
                                      <p:rCtr x="-21788"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74638"/>
            <a:ext cx="8229600" cy="6354762"/>
          </a:xfrm>
        </p:spPr>
        <p:txBody>
          <a:bodyPr/>
          <a:lstStyle/>
          <a:p>
            <a:pPr eaLnBrk="1" hangingPunct="1"/>
            <a:r>
              <a:rPr lang="en-US" altLang="en-US" smtClean="0"/>
              <a:t>These characters are still very popular today and there is a lot of nostalgia attached to these designs. </a:t>
            </a:r>
            <a:br>
              <a:rPr lang="en-US" altLang="en-US" smtClean="0"/>
            </a:br>
            <a:r>
              <a:rPr lang="en-US" altLang="en-US" smtClean="0"/>
              <a:t/>
            </a:r>
            <a:br>
              <a:rPr lang="en-US" altLang="en-US" smtClean="0"/>
            </a:br>
            <a:r>
              <a:rPr lang="en-US" altLang="en-US" smtClean="0"/>
              <a:t>You will learn how to make yourself into a pixel art character:</a:t>
            </a:r>
            <a:br>
              <a:rPr lang="en-US" altLang="en-US" smtClean="0"/>
            </a:br>
            <a:endParaRPr lang="en-US" altLang="en-US" smtClean="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242888"/>
            <a:ext cx="6745287"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038225"/>
            <a:ext cx="3784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016000"/>
            <a:ext cx="19145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p:cNvPicPr>
          <p:nvPr/>
        </p:nvPicPr>
        <p:blipFill>
          <a:blip r:embed="rId4">
            <a:extLst>
              <a:ext uri="{28A0092B-C50C-407E-A947-70E740481C1C}">
                <a14:useLocalDpi xmlns:a14="http://schemas.microsoft.com/office/drawing/2010/main" val="0"/>
              </a:ext>
            </a:extLst>
          </a:blip>
          <a:srcRect l="3685" r="9447" b="6763"/>
          <a:stretch>
            <a:fillRect/>
          </a:stretch>
        </p:blipFill>
        <p:spPr bwMode="auto">
          <a:xfrm>
            <a:off x="2322513" y="1016000"/>
            <a:ext cx="4522787"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Also Pixel Art can be used to make many things:</a:t>
            </a:r>
          </a:p>
        </p:txBody>
      </p:sp>
      <p:pic>
        <p:nvPicPr>
          <p:cNvPr id="368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44738"/>
            <a:ext cx="403542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p:cNvSpPr txBox="1">
            <a:spLocks noChangeArrowheads="1"/>
          </p:cNvSpPr>
          <p:nvPr/>
        </p:nvSpPr>
        <p:spPr bwMode="auto">
          <a:xfrm>
            <a:off x="163513" y="5499100"/>
            <a:ext cx="4318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t>Post It Notes Space Invaders</a:t>
            </a:r>
          </a:p>
        </p:txBody>
      </p:sp>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311400"/>
            <a:ext cx="43719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02250" y="5529263"/>
            <a:ext cx="3046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Perler Bead Characters</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363663"/>
            <a:ext cx="418147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806450"/>
            <a:ext cx="4279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3"/>
          <p:cNvSpPr txBox="1">
            <a:spLocks noChangeArrowheads="1"/>
          </p:cNvSpPr>
          <p:nvPr/>
        </p:nvSpPr>
        <p:spPr bwMode="auto">
          <a:xfrm>
            <a:off x="277813" y="4813300"/>
            <a:ext cx="398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Pixel Art Necklace and Jewelry</a:t>
            </a:r>
          </a:p>
        </p:txBody>
      </p:sp>
      <p:sp>
        <p:nvSpPr>
          <p:cNvPr id="37893" name="TextBox 4"/>
          <p:cNvSpPr txBox="1">
            <a:spLocks noChangeArrowheads="1"/>
          </p:cNvSpPr>
          <p:nvPr/>
        </p:nvSpPr>
        <p:spPr bwMode="auto">
          <a:xfrm>
            <a:off x="5297488" y="5500688"/>
            <a:ext cx="317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Lego Pixel Art Character</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702526" y="0"/>
            <a:ext cx="826073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defTabSz="914400" eaLnBrk="1" hangingPunct="1">
              <a:defRPr/>
            </a:pPr>
            <a:r>
              <a:rPr lang="en-GB" altLang="en-US" sz="2400" u="sng" dirty="0" smtClean="0">
                <a:latin typeface="Twinkl Light" pitchFamily="2" charset="0"/>
                <a:ea typeface="+mn-ea"/>
              </a:rPr>
              <a:t>Have a look at how to do this by using the video attached:</a:t>
            </a:r>
          </a:p>
          <a:p>
            <a:pPr algn="ctr" defTabSz="914400" eaLnBrk="1" hangingPunct="1">
              <a:defRPr/>
            </a:pPr>
            <a:endParaRPr lang="en-GB" altLang="en-US" dirty="0" smtClean="0">
              <a:solidFill>
                <a:prstClr val="white"/>
              </a:solidFill>
              <a:latin typeface="Twinkl Light" pitchFamily="2" charset="0"/>
              <a:ea typeface="+mn-ea"/>
            </a:endParaRPr>
          </a:p>
        </p:txBody>
      </p:sp>
      <p:pic>
        <p:nvPicPr>
          <p:cNvPr id="2" name="b6c8014d075f4b6f9d43449ba0042219-16121012166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4389" y="877069"/>
            <a:ext cx="7143932" cy="4531272"/>
          </a:xfrm>
          <a:prstGeom prst="rect">
            <a:avLst/>
          </a:prstGeom>
        </p:spPr>
      </p:pic>
    </p:spTree>
    <p:extLst>
      <p:ext uri="{BB962C8B-B14F-4D97-AF65-F5344CB8AC3E}">
        <p14:creationId xmlns:p14="http://schemas.microsoft.com/office/powerpoint/2010/main" val="2726179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1162050" y="900113"/>
            <a:ext cx="67214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defTabSz="914400" eaLnBrk="1" hangingPunct="1">
              <a:defRPr/>
            </a:pPr>
            <a:r>
              <a:rPr lang="en-GB" altLang="en-US" sz="2400" u="sng" dirty="0" smtClean="0">
                <a:solidFill>
                  <a:prstClr val="white"/>
                </a:solidFill>
                <a:latin typeface="Twinkl Light" pitchFamily="2" charset="0"/>
                <a:ea typeface="+mn-ea"/>
              </a:rPr>
              <a:t>Today</a:t>
            </a:r>
          </a:p>
          <a:p>
            <a:pPr algn="ctr" defTabSz="914400" eaLnBrk="1" hangingPunct="1">
              <a:defRPr/>
            </a:pPr>
            <a:endParaRPr lang="en-GB" altLang="en-US" sz="2400" u="sng" dirty="0" smtClean="0">
              <a:solidFill>
                <a:prstClr val="white"/>
              </a:solidFill>
              <a:latin typeface="Twinkl Light" pitchFamily="2" charset="0"/>
              <a:ea typeface="+mn-ea"/>
            </a:endParaRPr>
          </a:p>
          <a:p>
            <a:pPr defTabSz="914400" eaLnBrk="1" hangingPunct="1">
              <a:defRPr/>
            </a:pPr>
            <a:r>
              <a:rPr lang="en-GB" altLang="en-US" sz="2400" dirty="0" smtClean="0">
                <a:solidFill>
                  <a:prstClr val="white"/>
                </a:solidFill>
                <a:latin typeface="Twinkl Light" pitchFamily="2" charset="0"/>
                <a:ea typeface="+mn-ea"/>
              </a:rPr>
              <a:t>Your task will be to use pixel art to create your own ‘Safer Internet Day’ help and guidance poster.</a:t>
            </a:r>
          </a:p>
          <a:p>
            <a:pPr defTabSz="914400" eaLnBrk="1" hangingPunct="1">
              <a:defRPr/>
            </a:pPr>
            <a:r>
              <a:rPr lang="en-GB" altLang="en-US" sz="2400" dirty="0" smtClean="0">
                <a:solidFill>
                  <a:prstClr val="white"/>
                </a:solidFill>
                <a:latin typeface="Twinkl Light" pitchFamily="2" charset="0"/>
                <a:ea typeface="+mn-ea"/>
              </a:rPr>
              <a:t>Your poster </a:t>
            </a:r>
            <a:r>
              <a:rPr lang="en-GB" altLang="en-US" sz="2400" b="1" dirty="0" smtClean="0">
                <a:solidFill>
                  <a:prstClr val="white"/>
                </a:solidFill>
                <a:latin typeface="Twinkl Light" pitchFamily="2" charset="0"/>
                <a:ea typeface="+mn-ea"/>
              </a:rPr>
              <a:t>should</a:t>
            </a:r>
            <a:r>
              <a:rPr lang="en-GB" altLang="en-US" sz="2400" dirty="0" smtClean="0">
                <a:solidFill>
                  <a:prstClr val="white"/>
                </a:solidFill>
                <a:latin typeface="Twinkl Light" pitchFamily="2" charset="0"/>
                <a:ea typeface="+mn-ea"/>
              </a:rPr>
              <a:t> include:</a:t>
            </a:r>
          </a:p>
          <a:p>
            <a:pPr marL="342900" indent="-342900" defTabSz="914400" eaLnBrk="1" hangingPunct="1">
              <a:buFont typeface="Arial" panose="020B0604020202020204" pitchFamily="34" charset="0"/>
              <a:buChar char="•"/>
              <a:defRPr/>
            </a:pPr>
            <a:r>
              <a:rPr lang="en-GB" altLang="en-US" sz="2400" dirty="0" smtClean="0">
                <a:solidFill>
                  <a:prstClr val="white"/>
                </a:solidFill>
                <a:latin typeface="Twinkl Light" pitchFamily="2" charset="0"/>
                <a:ea typeface="+mn-ea"/>
              </a:rPr>
              <a:t>Something that shows how to be e-safe</a:t>
            </a:r>
          </a:p>
          <a:p>
            <a:pPr marL="342900" indent="-342900" defTabSz="914400" eaLnBrk="1" hangingPunct="1">
              <a:buFont typeface="Arial" panose="020B0604020202020204" pitchFamily="34" charset="0"/>
              <a:buChar char="•"/>
              <a:defRPr/>
            </a:pPr>
            <a:r>
              <a:rPr lang="en-GB" altLang="en-US" sz="2400" dirty="0" smtClean="0">
                <a:solidFill>
                  <a:prstClr val="white"/>
                </a:solidFill>
                <a:latin typeface="Twinkl Light" pitchFamily="2" charset="0"/>
                <a:ea typeface="+mn-ea"/>
              </a:rPr>
              <a:t>A title of </a:t>
            </a:r>
            <a:r>
              <a:rPr lang="en-GB" altLang="en-US" sz="2400" b="1" dirty="0" smtClean="0">
                <a:solidFill>
                  <a:prstClr val="white"/>
                </a:solidFill>
                <a:latin typeface="Twinkl Light" pitchFamily="2" charset="0"/>
                <a:ea typeface="+mn-ea"/>
              </a:rPr>
              <a:t>Safer Internet Day</a:t>
            </a:r>
          </a:p>
          <a:p>
            <a:pPr marL="342900" indent="-342900" defTabSz="914400" eaLnBrk="1" hangingPunct="1">
              <a:buFont typeface="Arial" panose="020B0604020202020204" pitchFamily="34" charset="0"/>
              <a:buChar char="•"/>
              <a:defRPr/>
            </a:pPr>
            <a:r>
              <a:rPr lang="en-GB" altLang="en-US" sz="2400" dirty="0" smtClean="0">
                <a:solidFill>
                  <a:prstClr val="white"/>
                </a:solidFill>
                <a:latin typeface="Twinkl Light" pitchFamily="2" charset="0"/>
                <a:ea typeface="+mn-ea"/>
              </a:rPr>
              <a:t>A creative use of pixel art</a:t>
            </a:r>
          </a:p>
          <a:p>
            <a:pPr defTabSz="914400" eaLnBrk="1" hangingPunct="1">
              <a:defRPr/>
            </a:pPr>
            <a:endParaRPr lang="en-GB" altLang="en-US" sz="2400" dirty="0">
              <a:solidFill>
                <a:prstClr val="white"/>
              </a:solidFill>
              <a:latin typeface="Twinkl Light" pitchFamily="2" charset="0"/>
              <a:ea typeface="+mn-ea"/>
            </a:endParaRPr>
          </a:p>
          <a:p>
            <a:pPr defTabSz="914400" eaLnBrk="1" hangingPunct="1">
              <a:defRPr/>
            </a:pPr>
            <a:r>
              <a:rPr lang="en-GB" altLang="en-US" sz="2400" dirty="0" smtClean="0">
                <a:solidFill>
                  <a:prstClr val="white"/>
                </a:solidFill>
                <a:latin typeface="Twinkl Light" pitchFamily="2" charset="0"/>
                <a:ea typeface="+mn-ea"/>
              </a:rPr>
              <a:t>You should also mention how we can keep our mental well-being positive through the internet.</a:t>
            </a:r>
          </a:p>
          <a:p>
            <a:pPr marL="342900" indent="-342900" defTabSz="914400" eaLnBrk="1" hangingPunct="1">
              <a:buFont typeface="Arial" panose="020B0604020202020204" pitchFamily="34" charset="0"/>
              <a:buChar char="•"/>
              <a:defRPr/>
            </a:pPr>
            <a:endParaRPr lang="en-GB" altLang="en-US" dirty="0" smtClean="0">
              <a:solidFill>
                <a:prstClr val="white"/>
              </a:solidFill>
              <a:latin typeface="Twinkl Light" pitchFamily="2" charset="0"/>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162050" y="993775"/>
            <a:ext cx="6721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a:solidFill>
                  <a:srgbClr val="FFFFFF"/>
                </a:solidFill>
              </a:rPr>
              <a:t>The internet is amazing when used safely and correctly.</a:t>
            </a:r>
          </a:p>
        </p:txBody>
      </p:sp>
      <p:sp>
        <p:nvSpPr>
          <p:cNvPr id="17411" name="TextBox 4"/>
          <p:cNvSpPr txBox="1">
            <a:spLocks noChangeArrowheads="1"/>
          </p:cNvSpPr>
          <p:nvPr/>
        </p:nvSpPr>
        <p:spPr bwMode="auto">
          <a:xfrm>
            <a:off x="1162050" y="4286250"/>
            <a:ext cx="672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000">
                <a:solidFill>
                  <a:srgbClr val="FFFFFF"/>
                </a:solidFill>
              </a:rPr>
              <a:t>Here are some simple rules that will help you make sure it stays amazing so that it plays a healthy part of your life.</a:t>
            </a:r>
          </a:p>
        </p:txBody>
      </p:sp>
      <p:grpSp>
        <p:nvGrpSpPr>
          <p:cNvPr id="17412" name="Group 4"/>
          <p:cNvGrpSpPr>
            <a:grpSpLocks/>
          </p:cNvGrpSpPr>
          <p:nvPr/>
        </p:nvGrpSpPr>
        <p:grpSpPr bwMode="auto">
          <a:xfrm>
            <a:off x="1327150" y="2311400"/>
            <a:ext cx="6391275" cy="1479550"/>
            <a:chOff x="503238" y="2000758"/>
            <a:chExt cx="7981950" cy="1846833"/>
          </a:xfrm>
        </p:grpSpPr>
        <p:pic>
          <p:nvPicPr>
            <p:cNvPr id="174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38" y="2017713"/>
              <a:ext cx="18129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0472" y="2017713"/>
              <a:ext cx="1708675" cy="17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3456" y="2114831"/>
              <a:ext cx="1756986" cy="171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4751" y="2000758"/>
              <a:ext cx="1700437" cy="18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Social Networks</a:t>
            </a:r>
          </a:p>
        </p:txBody>
      </p:sp>
      <p:sp>
        <p:nvSpPr>
          <p:cNvPr id="18435" name="TextBox 2"/>
          <p:cNvSpPr txBox="1">
            <a:spLocks noChangeArrowheads="1"/>
          </p:cNvSpPr>
          <p:nvPr/>
        </p:nvSpPr>
        <p:spPr bwMode="auto">
          <a:xfrm>
            <a:off x="1162050" y="1589088"/>
            <a:ext cx="6721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800">
                <a:solidFill>
                  <a:srgbClr val="FFFFFF"/>
                </a:solidFill>
              </a:rPr>
              <a:t>Do you use any of these?</a:t>
            </a:r>
          </a:p>
        </p:txBody>
      </p:sp>
      <p:sp>
        <p:nvSpPr>
          <p:cNvPr id="18436" name="TextBox 3"/>
          <p:cNvSpPr txBox="1">
            <a:spLocks noChangeArrowheads="1"/>
          </p:cNvSpPr>
          <p:nvPr/>
        </p:nvSpPr>
        <p:spPr bwMode="auto">
          <a:xfrm>
            <a:off x="1162050" y="3790950"/>
            <a:ext cx="6721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000" dirty="0">
                <a:solidFill>
                  <a:srgbClr val="FFFFFF"/>
                </a:solidFill>
              </a:rPr>
              <a:t>Did you know that it is illegal to have </a:t>
            </a:r>
            <a:r>
              <a:rPr lang="en-GB" altLang="en-US" sz="2000" dirty="0" smtClean="0">
                <a:solidFill>
                  <a:srgbClr val="FFFFFF"/>
                </a:solidFill>
              </a:rPr>
              <a:t>any of these accounts </a:t>
            </a:r>
            <a:r>
              <a:rPr lang="en-GB" altLang="en-US" sz="2000" dirty="0">
                <a:solidFill>
                  <a:srgbClr val="FFFFFF"/>
                </a:solidFill>
              </a:rPr>
              <a:t>if you are under 13?</a:t>
            </a:r>
          </a:p>
          <a:p>
            <a:pPr algn="ctr" defTabSz="914400" eaLnBrk="1" hangingPunct="1">
              <a:lnSpc>
                <a:spcPct val="100000"/>
              </a:lnSpc>
              <a:spcBef>
                <a:spcPct val="0"/>
              </a:spcBef>
              <a:buFontTx/>
              <a:buNone/>
            </a:pPr>
            <a:r>
              <a:rPr lang="en-GB" altLang="en-US" sz="2000" dirty="0">
                <a:solidFill>
                  <a:srgbClr val="FFFFFF"/>
                </a:solidFill>
              </a:rPr>
              <a:t>If your parents set it up for you, then you are required to be under adult supervision when using it.</a:t>
            </a:r>
          </a:p>
        </p:txBody>
      </p:sp>
      <p:pic>
        <p:nvPicPr>
          <p:cNvPr id="18437" name="Picture 4"/>
          <p:cNvPicPr>
            <a:picLocks noChangeAspect="1"/>
          </p:cNvPicPr>
          <p:nvPr/>
        </p:nvPicPr>
        <p:blipFill>
          <a:blip r:embed="rId2">
            <a:extLst>
              <a:ext uri="{28A0092B-C50C-407E-A947-70E740481C1C}">
                <a14:useLocalDpi xmlns:a14="http://schemas.microsoft.com/office/drawing/2010/main" val="0"/>
              </a:ext>
            </a:extLst>
          </a:blip>
          <a:srcRect l="18875"/>
          <a:stretch>
            <a:fillRect/>
          </a:stretch>
        </p:blipFill>
        <p:spPr bwMode="auto">
          <a:xfrm>
            <a:off x="1291606" y="2414588"/>
            <a:ext cx="9874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21"/>
          <p:cNvSpPr txBox="1">
            <a:spLocks noChangeArrowheads="1"/>
          </p:cNvSpPr>
          <p:nvPr/>
        </p:nvSpPr>
        <p:spPr bwMode="auto">
          <a:xfrm>
            <a:off x="2686050" y="6245225"/>
            <a:ext cx="3673475"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 typeface="Arial" panose="020B0604020202020204" pitchFamily="34" charset="0"/>
              <a:buNone/>
            </a:pPr>
            <a:r>
              <a:rPr lang="en-GB" altLang="en-US" sz="500">
                <a:latin typeface="BPreplay" pitchFamily="50" charset="0"/>
              </a:rPr>
              <a:t>Photo courtesy of (</a:t>
            </a:r>
            <a:r>
              <a:rPr lang="en-GB" altLang="en-US" sz="500">
                <a:latin typeface="BPreplay" pitchFamily="50" charset="0"/>
                <a:hlinkClick r:id="rId3"/>
              </a:rPr>
              <a:t>Jon@th@nC@flickr.com</a:t>
            </a:r>
            <a:r>
              <a:rPr lang="en-GB" altLang="en-US" sz="500">
                <a:latin typeface="BPreplay" pitchFamily="50" charset="0"/>
              </a:rPr>
              <a:t> and forche.6</a:t>
            </a:r>
            <a:r>
              <a:rPr lang="en-GB" altLang="en-US" sz="500">
                <a:latin typeface="BPreplay" pitchFamily="50" charset="0"/>
                <a:hlinkClick r:id="rId3"/>
              </a:rPr>
              <a:t>@flickr.com</a:t>
            </a:r>
            <a:r>
              <a:rPr lang="en-GB" altLang="en-US" sz="500">
                <a:latin typeface="BPreplay" pitchFamily="50" charset="0"/>
              </a:rPr>
              <a:t>) - granted under creative commons licence – attribution</a:t>
            </a:r>
          </a:p>
        </p:txBody>
      </p:sp>
      <p:pic>
        <p:nvPicPr>
          <p:cNvPr id="1843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848" y="2397919"/>
            <a:ext cx="989012"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4262" y="2395151"/>
            <a:ext cx="989013"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21433" y="2414588"/>
            <a:ext cx="989013"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TikTok is 'fundamentally parastic' and little more than 'spyware', says  Reddit CEO Steve Huff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5677" y="2414588"/>
            <a:ext cx="1116981" cy="929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Social Networks</a:t>
            </a:r>
          </a:p>
        </p:txBody>
      </p:sp>
      <p:sp>
        <p:nvSpPr>
          <p:cNvPr id="19459" name="TextBox 2"/>
          <p:cNvSpPr txBox="1">
            <a:spLocks noChangeArrowheads="1"/>
          </p:cNvSpPr>
          <p:nvPr/>
        </p:nvSpPr>
        <p:spPr bwMode="auto">
          <a:xfrm>
            <a:off x="1162050" y="1646238"/>
            <a:ext cx="67214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defTabSz="914400" eaLnBrk="1" hangingPunct="1">
              <a:lnSpc>
                <a:spcPct val="100000"/>
              </a:lnSpc>
              <a:spcBef>
                <a:spcPct val="0"/>
              </a:spcBef>
            </a:pPr>
            <a:r>
              <a:rPr lang="en-GB" altLang="en-US" sz="2000">
                <a:solidFill>
                  <a:srgbClr val="FFFFFF"/>
                </a:solidFill>
                <a:latin typeface="Twinkl" pitchFamily="2" charset="0"/>
              </a:rPr>
              <a:t>Never</a:t>
            </a:r>
            <a:r>
              <a:rPr lang="en-GB" altLang="en-US" sz="2000">
                <a:solidFill>
                  <a:srgbClr val="FFFFFF"/>
                </a:solidFill>
              </a:rPr>
              <a:t> share your personal information with anyone online. This includes your name, address, phone number and any school information. </a:t>
            </a:r>
            <a:r>
              <a:rPr lang="en-GB" altLang="en-US" sz="2000">
                <a:solidFill>
                  <a:srgbClr val="FFFFFF"/>
                </a:solidFill>
                <a:latin typeface="Twinkl" pitchFamily="2" charset="0"/>
              </a:rPr>
              <a:t>Get your privacy settings right!</a:t>
            </a:r>
          </a:p>
          <a:p>
            <a:pPr defTabSz="914400" eaLnBrk="1" hangingPunct="1">
              <a:lnSpc>
                <a:spcPct val="100000"/>
              </a:lnSpc>
              <a:spcBef>
                <a:spcPct val="0"/>
              </a:spcBef>
            </a:pPr>
            <a:r>
              <a:rPr lang="en-GB" altLang="en-US" sz="2000">
                <a:solidFill>
                  <a:srgbClr val="FFFFFF"/>
                </a:solidFill>
              </a:rPr>
              <a:t>Remember that anyone can be anybody online. An internet friend that you may think you have known for ages is still a complete stranger in real life.</a:t>
            </a:r>
          </a:p>
          <a:p>
            <a:pPr defTabSz="914400" eaLnBrk="1" hangingPunct="1">
              <a:lnSpc>
                <a:spcPct val="100000"/>
              </a:lnSpc>
              <a:spcBef>
                <a:spcPct val="0"/>
              </a:spcBef>
            </a:pPr>
            <a:r>
              <a:rPr lang="en-GB" altLang="en-US" sz="2000">
                <a:solidFill>
                  <a:srgbClr val="FFFFFF"/>
                </a:solidFill>
              </a:rPr>
              <a:t>Use a nickname instead of your real name and put up an avatar of yourself on your profile rather than a real one.</a:t>
            </a:r>
          </a:p>
          <a:p>
            <a:pPr defTabSz="914400" eaLnBrk="1" hangingPunct="1">
              <a:lnSpc>
                <a:spcPct val="100000"/>
              </a:lnSpc>
              <a:spcBef>
                <a:spcPct val="0"/>
              </a:spcBef>
            </a:pPr>
            <a:r>
              <a:rPr lang="en-GB" altLang="en-US" sz="2000">
                <a:solidFill>
                  <a:srgbClr val="FFFFFF"/>
                </a:solidFill>
              </a:rPr>
              <a:t>Keep your passwords safe by changing it regularly. It will be much more difficult to guess if you 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Teacher Friend Requests</a:t>
            </a:r>
          </a:p>
        </p:txBody>
      </p:sp>
      <p:sp>
        <p:nvSpPr>
          <p:cNvPr id="20483" name="TextBox 2"/>
          <p:cNvSpPr txBox="1">
            <a:spLocks noChangeArrowheads="1"/>
          </p:cNvSpPr>
          <p:nvPr/>
        </p:nvSpPr>
        <p:spPr bwMode="auto">
          <a:xfrm>
            <a:off x="1162050" y="1901825"/>
            <a:ext cx="67214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2000">
                <a:solidFill>
                  <a:srgbClr val="FFFFFF"/>
                </a:solidFill>
              </a:rPr>
              <a:t>Though teachers and school staff would love to talk to you in real life, pupils are not allowed to add teachers as friends on Facebook. At the same time, teachers are forbidden to respond to such requests if they are made so please remember this!</a:t>
            </a:r>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b="54794"/>
          <a:stretch>
            <a:fillRect/>
          </a:stretch>
        </p:blipFill>
        <p:spPr bwMode="auto">
          <a:xfrm>
            <a:off x="3468688" y="3533775"/>
            <a:ext cx="21082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Blocking Wisely</a:t>
            </a:r>
          </a:p>
        </p:txBody>
      </p:sp>
      <p:sp>
        <p:nvSpPr>
          <p:cNvPr id="21507" name="TextBox 2"/>
          <p:cNvSpPr txBox="1">
            <a:spLocks noChangeArrowheads="1"/>
          </p:cNvSpPr>
          <p:nvPr/>
        </p:nvSpPr>
        <p:spPr bwMode="auto">
          <a:xfrm>
            <a:off x="1162050" y="1901825"/>
            <a:ext cx="67214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defTabSz="914400" eaLnBrk="1" hangingPunct="1">
              <a:lnSpc>
                <a:spcPct val="100000"/>
              </a:lnSpc>
              <a:spcBef>
                <a:spcPct val="0"/>
              </a:spcBef>
            </a:pPr>
            <a:r>
              <a:rPr lang="en-GB" altLang="en-US" sz="2000">
                <a:solidFill>
                  <a:srgbClr val="FFFFFF"/>
                </a:solidFill>
              </a:rPr>
              <a:t>Block and delete any emails from anyone you don’t know.</a:t>
            </a:r>
          </a:p>
          <a:p>
            <a:pPr defTabSz="914400" eaLnBrk="1" hangingPunct="1">
              <a:lnSpc>
                <a:spcPct val="100000"/>
              </a:lnSpc>
              <a:spcBef>
                <a:spcPct val="0"/>
              </a:spcBef>
            </a:pPr>
            <a:r>
              <a:rPr lang="en-GB" altLang="en-US" sz="2000">
                <a:solidFill>
                  <a:srgbClr val="FFFFFF"/>
                </a:solidFill>
              </a:rPr>
              <a:t>Do not open any attachments from people you don’t know as it could be a nasty virus!</a:t>
            </a:r>
          </a:p>
          <a:p>
            <a:pPr defTabSz="914400" eaLnBrk="1" hangingPunct="1">
              <a:lnSpc>
                <a:spcPct val="100000"/>
              </a:lnSpc>
              <a:spcBef>
                <a:spcPct val="0"/>
              </a:spcBef>
            </a:pPr>
            <a:r>
              <a:rPr lang="en-GB" altLang="en-US" sz="2000">
                <a:solidFill>
                  <a:srgbClr val="FFFFFF"/>
                </a:solidFill>
              </a:rPr>
              <a:t>If anyone sends you a nasty email or messages, just </a:t>
            </a:r>
            <a:r>
              <a:rPr lang="en-GB" altLang="en-US" sz="2000">
                <a:solidFill>
                  <a:srgbClr val="FFFFFF"/>
                </a:solidFill>
                <a:latin typeface="Twinkl" pitchFamily="2" charset="0"/>
              </a:rPr>
              <a:t>block</a:t>
            </a:r>
            <a:r>
              <a:rPr lang="en-GB" altLang="en-US" sz="2000">
                <a:solidFill>
                  <a:srgbClr val="FFFFFF"/>
                </a:solidFill>
              </a:rPr>
              <a:t> them. Arguing will not help, and you do not have to put up with it!</a:t>
            </a:r>
          </a:p>
          <a:p>
            <a:pPr defTabSz="914400" eaLnBrk="1" hangingPunct="1">
              <a:lnSpc>
                <a:spcPct val="100000"/>
              </a:lnSpc>
              <a:spcBef>
                <a:spcPct val="0"/>
              </a:spcBef>
            </a:pPr>
            <a:r>
              <a:rPr lang="en-GB" altLang="en-US" sz="2000">
                <a:solidFill>
                  <a:srgbClr val="FFFFFF"/>
                </a:solidFill>
              </a:rPr>
              <a:t>This applies to all devices that use the internet e.g. Games consoles (such as xBox or PS4) and tablets (such as iPads).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Cyber Bullying</a:t>
            </a:r>
          </a:p>
        </p:txBody>
      </p:sp>
      <p:sp>
        <p:nvSpPr>
          <p:cNvPr id="22531" name="TextBox 2"/>
          <p:cNvSpPr txBox="1">
            <a:spLocks noChangeArrowheads="1"/>
          </p:cNvSpPr>
          <p:nvPr/>
        </p:nvSpPr>
        <p:spPr bwMode="auto">
          <a:xfrm>
            <a:off x="1162050" y="1901825"/>
            <a:ext cx="67214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defTabSz="914400" eaLnBrk="1" hangingPunct="1">
              <a:lnSpc>
                <a:spcPct val="100000"/>
              </a:lnSpc>
              <a:spcBef>
                <a:spcPct val="0"/>
              </a:spcBef>
            </a:pPr>
            <a:r>
              <a:rPr lang="en-GB" altLang="en-US" sz="2000">
                <a:solidFill>
                  <a:srgbClr val="FFFFFF"/>
                </a:solidFill>
              </a:rPr>
              <a:t>Cyber bullying is </a:t>
            </a:r>
            <a:r>
              <a:rPr lang="en-GB" altLang="en-US" sz="2000">
                <a:solidFill>
                  <a:srgbClr val="FFFFFF"/>
                </a:solidFill>
                <a:latin typeface="Twinkl" pitchFamily="2" charset="0"/>
              </a:rPr>
              <a:t>no different </a:t>
            </a:r>
            <a:r>
              <a:rPr lang="en-GB" altLang="en-US" sz="2000">
                <a:solidFill>
                  <a:srgbClr val="FFFFFF"/>
                </a:solidFill>
              </a:rPr>
              <a:t>to bullying in real life.</a:t>
            </a:r>
          </a:p>
          <a:p>
            <a:pPr defTabSz="914400" eaLnBrk="1" hangingPunct="1">
              <a:lnSpc>
                <a:spcPct val="100000"/>
              </a:lnSpc>
              <a:spcBef>
                <a:spcPct val="0"/>
              </a:spcBef>
            </a:pPr>
            <a:r>
              <a:rPr lang="en-GB" altLang="en-US" sz="2000">
                <a:solidFill>
                  <a:srgbClr val="FFFFFF"/>
                </a:solidFill>
              </a:rPr>
              <a:t>If someone says something that upsets you, you need to tell someone you trust about it, such as a teacher or parent and block the bully.</a:t>
            </a:r>
          </a:p>
          <a:p>
            <a:pPr defTabSz="914400" eaLnBrk="1" hangingPunct="1">
              <a:lnSpc>
                <a:spcPct val="100000"/>
              </a:lnSpc>
              <a:spcBef>
                <a:spcPct val="0"/>
              </a:spcBef>
            </a:pPr>
            <a:r>
              <a:rPr lang="en-GB" altLang="en-US" sz="2000">
                <a:solidFill>
                  <a:srgbClr val="FFFFFF"/>
                </a:solidFill>
              </a:rPr>
              <a:t>Remember that typing something nasty in a message to someone is just as upsetting as saying it to their face. </a:t>
            </a:r>
            <a:r>
              <a:rPr lang="en-GB" altLang="en-US" sz="2000">
                <a:solidFill>
                  <a:srgbClr val="FFFFFF"/>
                </a:solidFill>
                <a:latin typeface="Twinkl" pitchFamily="2" charset="0"/>
              </a:rPr>
              <a:t>Think</a:t>
            </a:r>
            <a:r>
              <a:rPr lang="en-GB" altLang="en-US" sz="2000">
                <a:solidFill>
                  <a:srgbClr val="FFFFFF"/>
                </a:solidFill>
              </a:rPr>
              <a:t> before you send!</a:t>
            </a:r>
          </a:p>
        </p:txBody>
      </p:sp>
      <p:pic>
        <p:nvPicPr>
          <p:cNvPr id="2253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2988" y="3889375"/>
            <a:ext cx="7048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3363" y="3883025"/>
            <a:ext cx="531812"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3883025"/>
            <a:ext cx="6096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1162050" y="993775"/>
            <a:ext cx="67214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algn="ctr" defTabSz="914400" eaLnBrk="1" hangingPunct="1">
              <a:lnSpc>
                <a:spcPct val="100000"/>
              </a:lnSpc>
              <a:spcBef>
                <a:spcPct val="0"/>
              </a:spcBef>
              <a:buFontTx/>
              <a:buNone/>
            </a:pPr>
            <a:r>
              <a:rPr lang="en-GB" altLang="en-US" sz="4400">
                <a:solidFill>
                  <a:srgbClr val="FFFFFF"/>
                </a:solidFill>
                <a:latin typeface="Twinkl SemiBold" pitchFamily="2" charset="0"/>
              </a:rPr>
              <a:t>Meeting People Offline</a:t>
            </a:r>
          </a:p>
        </p:txBody>
      </p:sp>
      <p:sp>
        <p:nvSpPr>
          <p:cNvPr id="23555" name="TextBox 2"/>
          <p:cNvSpPr txBox="1">
            <a:spLocks noChangeArrowheads="1"/>
          </p:cNvSpPr>
          <p:nvPr/>
        </p:nvSpPr>
        <p:spPr bwMode="auto">
          <a:xfrm>
            <a:off x="1162050" y="1901825"/>
            <a:ext cx="6721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Light"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Light"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Light"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Light" pitchFamily="2" charset="0"/>
                <a:cs typeface="Sassoon Infant Rg" pitchFamily="50" charset="0"/>
              </a:defRPr>
            </a:lvl9pPr>
          </a:lstStyle>
          <a:p>
            <a:pPr defTabSz="914400" eaLnBrk="1" hangingPunct="1">
              <a:lnSpc>
                <a:spcPct val="100000"/>
              </a:lnSpc>
              <a:spcBef>
                <a:spcPct val="0"/>
              </a:spcBef>
            </a:pPr>
            <a:r>
              <a:rPr lang="en-GB" altLang="en-US" sz="2000">
                <a:solidFill>
                  <a:srgbClr val="FFFFFF"/>
                </a:solidFill>
                <a:latin typeface="Twinkl" pitchFamily="2" charset="0"/>
              </a:rPr>
              <a:t>Never</a:t>
            </a:r>
            <a:r>
              <a:rPr lang="en-GB" altLang="en-US" sz="2000">
                <a:solidFill>
                  <a:srgbClr val="FFFFFF"/>
                </a:solidFill>
              </a:rPr>
              <a:t> meet anyone from the internet without an adult with you as this is </a:t>
            </a:r>
            <a:r>
              <a:rPr lang="en-GB" altLang="en-US" sz="2000">
                <a:solidFill>
                  <a:srgbClr val="FFFFFF"/>
                </a:solidFill>
                <a:latin typeface="Twinkl" pitchFamily="2" charset="0"/>
              </a:rPr>
              <a:t>very</a:t>
            </a:r>
            <a:r>
              <a:rPr lang="en-GB" altLang="en-US" sz="2000">
                <a:solidFill>
                  <a:srgbClr val="FFFFFF"/>
                </a:solidFill>
              </a:rPr>
              <a:t> dangerous!</a:t>
            </a:r>
          </a:p>
          <a:p>
            <a:pPr defTabSz="914400" eaLnBrk="1" hangingPunct="1">
              <a:lnSpc>
                <a:spcPct val="100000"/>
              </a:lnSpc>
              <a:spcBef>
                <a:spcPct val="0"/>
              </a:spcBef>
            </a:pPr>
            <a:r>
              <a:rPr lang="en-GB" altLang="en-US" sz="2000">
                <a:solidFill>
                  <a:srgbClr val="FFFFFF"/>
                </a:solidFill>
              </a:rPr>
              <a:t>Talk to a trusted adult about it.</a:t>
            </a:r>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b="58095"/>
          <a:stretch>
            <a:fillRect/>
          </a:stretch>
        </p:blipFill>
        <p:spPr bwMode="auto">
          <a:xfrm>
            <a:off x="2382838" y="3140075"/>
            <a:ext cx="1701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3000375"/>
            <a:ext cx="13938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p:cNvPicPr>
          <p:nvPr/>
        </p:nvPicPr>
        <p:blipFill>
          <a:blip r:embed="rId4">
            <a:extLst>
              <a:ext uri="{28A0092B-C50C-407E-A947-70E740481C1C}">
                <a14:useLocalDpi xmlns:a14="http://schemas.microsoft.com/office/drawing/2010/main" val="0"/>
              </a:ext>
            </a:extLst>
          </a:blip>
          <a:srcRect b="62540"/>
          <a:stretch>
            <a:fillRect/>
          </a:stretch>
        </p:blipFill>
        <p:spPr bwMode="auto">
          <a:xfrm>
            <a:off x="4424363" y="2917825"/>
            <a:ext cx="29083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TotalTime>
  <Words>943</Words>
  <Application>Microsoft Office PowerPoint</Application>
  <PresentationFormat>On-screen Show (4:3)</PresentationFormat>
  <Paragraphs>82</Paragraphs>
  <Slides>28</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MS PGothic</vt:lpstr>
      <vt:lpstr>Arial</vt:lpstr>
      <vt:lpstr>BPreplay</vt:lpstr>
      <vt:lpstr>Calibri</vt:lpstr>
      <vt:lpstr>Sassoon Infant Md</vt:lpstr>
      <vt:lpstr>Sassoon Infant Rg</vt:lpstr>
      <vt:lpstr>Twinkl</vt:lpstr>
      <vt:lpstr>Twinkl Light</vt:lpstr>
      <vt:lpstr>Twinkl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pixel? The term "pixel" is actually short for "Picture Element." These small little dots are what make up the images on computer displays, whether they are flat-screen (LCD) or tube (CRT) monitors. The screen is divided up into a matrix of thousands or even millions of pixels. Each pixel can only be one color at a time. However, since they are so small, pixels often blend together to form various shades and blends of colors. </vt:lpstr>
      <vt:lpstr>Pixel Art in computer games</vt:lpstr>
      <vt:lpstr>PowerPoint Presentation</vt:lpstr>
      <vt:lpstr>PowerPoint Presentation</vt:lpstr>
      <vt:lpstr>PowerPoint Presentation</vt:lpstr>
      <vt:lpstr>PowerPoint Presentation</vt:lpstr>
      <vt:lpstr>PowerPoint Presentation</vt:lpstr>
      <vt:lpstr>These characters are still very popular today and there is a lot of nostalgia attached to these designs.   You will learn how to make yourself into a pixel art character: </vt:lpstr>
      <vt:lpstr>PowerPoint Presentation</vt:lpstr>
      <vt:lpstr>PowerPoint Presentation</vt:lpstr>
      <vt:lpstr>Also Pixel Art can be used to make many things: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Richard March</cp:lastModifiedBy>
  <cp:revision>13</cp:revision>
  <dcterms:created xsi:type="dcterms:W3CDTF">2014-03-26T16:13:40Z</dcterms:created>
  <dcterms:modified xsi:type="dcterms:W3CDTF">2021-01-31T13:56:47Z</dcterms:modified>
</cp:coreProperties>
</file>